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77" r:id="rId5"/>
    <p:sldId id="259" r:id="rId6"/>
    <p:sldId id="260" r:id="rId7"/>
    <p:sldId id="265" r:id="rId8"/>
    <p:sldId id="278" r:id="rId9"/>
    <p:sldId id="275" r:id="rId10"/>
    <p:sldId id="268" r:id="rId11"/>
    <p:sldId id="271" r:id="rId12"/>
    <p:sldId id="283" r:id="rId13"/>
    <p:sldId id="284" r:id="rId14"/>
    <p:sldId id="285" r:id="rId15"/>
    <p:sldId id="272" r:id="rId16"/>
    <p:sldId id="282" r:id="rId17"/>
    <p:sldId id="279" r:id="rId18"/>
    <p:sldId id="287" r:id="rId19"/>
    <p:sldId id="288" r:id="rId20"/>
    <p:sldId id="286" r:id="rId21"/>
    <p:sldId id="280" r:id="rId22"/>
    <p:sldId id="276" r:id="rId23"/>
  </p:sldIdLst>
  <p:sldSz cx="9144000" cy="5143500" type="screen16x9"/>
  <p:notesSz cx="6858000" cy="9144000"/>
  <p:embeddedFontLst>
    <p:embeddedFont>
      <p:font typeface="Source Sans Pro" panose="020B0503030403020204" pitchFamily="34" charset="0"/>
      <p:regular r:id="rId25"/>
      <p:bold r:id="rId26"/>
      <p:italic r:id="rId27"/>
      <p:boldItalic r:id="rId28"/>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631384-45AC-4536-BD00-BF3BC9C32C27}">
  <a:tblStyle styleId="{11631384-45AC-4536-BD00-BF3BC9C32C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Estilo com Tema 1 - Ênfas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79" autoAdjust="0"/>
  </p:normalViewPr>
  <p:slideViewPr>
    <p:cSldViewPr snapToGrid="0">
      <p:cViewPr varScale="1">
        <p:scale>
          <a:sx n="98" d="100"/>
          <a:sy n="98" d="100"/>
        </p:scale>
        <p:origin x="5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f9ad18c08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f9ad18c08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2d080d172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2d080d172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a:extLst>
            <a:ext uri="{FF2B5EF4-FFF2-40B4-BE49-F238E27FC236}">
              <a16:creationId xmlns:a16="http://schemas.microsoft.com/office/drawing/2014/main" id="{B97EDB17-D5C1-BE0D-58F3-C9EAD93E949B}"/>
            </a:ext>
          </a:extLst>
        </p:cNvPr>
        <p:cNvGrpSpPr/>
        <p:nvPr/>
      </p:nvGrpSpPr>
      <p:grpSpPr>
        <a:xfrm>
          <a:off x="0" y="0"/>
          <a:ext cx="0" cy="0"/>
          <a:chOff x="0" y="0"/>
          <a:chExt cx="0" cy="0"/>
        </a:xfrm>
      </p:grpSpPr>
      <p:sp>
        <p:nvSpPr>
          <p:cNvPr id="577" name="Google Shape;577;g12d080d172b_0_18:notes">
            <a:extLst>
              <a:ext uri="{FF2B5EF4-FFF2-40B4-BE49-F238E27FC236}">
                <a16:creationId xmlns:a16="http://schemas.microsoft.com/office/drawing/2014/main" id="{516A8DC3-8870-DD1D-4E55-B99CEFB3D2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2d080d172b_0_18:notes">
            <a:extLst>
              <a:ext uri="{FF2B5EF4-FFF2-40B4-BE49-F238E27FC236}">
                <a16:creationId xmlns:a16="http://schemas.microsoft.com/office/drawing/2014/main" id="{A6EB01BE-EBC2-3697-36C2-4C055D74FB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7154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a:extLst>
            <a:ext uri="{FF2B5EF4-FFF2-40B4-BE49-F238E27FC236}">
              <a16:creationId xmlns:a16="http://schemas.microsoft.com/office/drawing/2014/main" id="{00A1A6A5-F694-5882-A059-BF55F1D43608}"/>
            </a:ext>
          </a:extLst>
        </p:cNvPr>
        <p:cNvGrpSpPr/>
        <p:nvPr/>
      </p:nvGrpSpPr>
      <p:grpSpPr>
        <a:xfrm>
          <a:off x="0" y="0"/>
          <a:ext cx="0" cy="0"/>
          <a:chOff x="0" y="0"/>
          <a:chExt cx="0" cy="0"/>
        </a:xfrm>
      </p:grpSpPr>
      <p:sp>
        <p:nvSpPr>
          <p:cNvPr id="577" name="Google Shape;577;g12d080d172b_0_18:notes">
            <a:extLst>
              <a:ext uri="{FF2B5EF4-FFF2-40B4-BE49-F238E27FC236}">
                <a16:creationId xmlns:a16="http://schemas.microsoft.com/office/drawing/2014/main" id="{99447176-DEF0-4F74-63CD-2CFDF3B441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2d080d172b_0_18:notes">
            <a:extLst>
              <a:ext uri="{FF2B5EF4-FFF2-40B4-BE49-F238E27FC236}">
                <a16:creationId xmlns:a16="http://schemas.microsoft.com/office/drawing/2014/main" id="{0A5B7784-71C5-2EA0-B49F-56F64FAD50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8089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a:extLst>
            <a:ext uri="{FF2B5EF4-FFF2-40B4-BE49-F238E27FC236}">
              <a16:creationId xmlns:a16="http://schemas.microsoft.com/office/drawing/2014/main" id="{D2E53FE8-636A-7216-E9D4-F3F6EFC81A80}"/>
            </a:ext>
          </a:extLst>
        </p:cNvPr>
        <p:cNvGrpSpPr/>
        <p:nvPr/>
      </p:nvGrpSpPr>
      <p:grpSpPr>
        <a:xfrm>
          <a:off x="0" y="0"/>
          <a:ext cx="0" cy="0"/>
          <a:chOff x="0" y="0"/>
          <a:chExt cx="0" cy="0"/>
        </a:xfrm>
      </p:grpSpPr>
      <p:sp>
        <p:nvSpPr>
          <p:cNvPr id="577" name="Google Shape;577;g12d080d172b_0_18:notes">
            <a:extLst>
              <a:ext uri="{FF2B5EF4-FFF2-40B4-BE49-F238E27FC236}">
                <a16:creationId xmlns:a16="http://schemas.microsoft.com/office/drawing/2014/main" id="{C935169B-39BE-51F8-D173-7349B4D4DA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2d080d172b_0_18:notes">
            <a:extLst>
              <a:ext uri="{FF2B5EF4-FFF2-40B4-BE49-F238E27FC236}">
                <a16:creationId xmlns:a16="http://schemas.microsoft.com/office/drawing/2014/main" id="{9B055526-A6D2-68DA-6692-E9695DB755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370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2d080d172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2d080d172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2d080d172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2d080d172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584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e3006c8d3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e3006c8d3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1736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a:extLst>
            <a:ext uri="{FF2B5EF4-FFF2-40B4-BE49-F238E27FC236}">
              <a16:creationId xmlns:a16="http://schemas.microsoft.com/office/drawing/2014/main" id="{3F699D16-CADC-A6BF-37CD-64BD6F02D8C4}"/>
            </a:ext>
          </a:extLst>
        </p:cNvPr>
        <p:cNvGrpSpPr/>
        <p:nvPr/>
      </p:nvGrpSpPr>
      <p:grpSpPr>
        <a:xfrm>
          <a:off x="0" y="0"/>
          <a:ext cx="0" cy="0"/>
          <a:chOff x="0" y="0"/>
          <a:chExt cx="0" cy="0"/>
        </a:xfrm>
      </p:grpSpPr>
      <p:sp>
        <p:nvSpPr>
          <p:cNvPr id="529" name="Google Shape;529;g1e3006c8d33_0_6:notes">
            <a:extLst>
              <a:ext uri="{FF2B5EF4-FFF2-40B4-BE49-F238E27FC236}">
                <a16:creationId xmlns:a16="http://schemas.microsoft.com/office/drawing/2014/main" id="{8BF5E1DA-550B-0469-A308-9BC6749EBD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e3006c8d33_0_6:notes">
            <a:extLst>
              <a:ext uri="{FF2B5EF4-FFF2-40B4-BE49-F238E27FC236}">
                <a16:creationId xmlns:a16="http://schemas.microsoft.com/office/drawing/2014/main" id="{178948D8-D233-CF43-5A31-BB7BC85C15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0047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a:extLst>
            <a:ext uri="{FF2B5EF4-FFF2-40B4-BE49-F238E27FC236}">
              <a16:creationId xmlns:a16="http://schemas.microsoft.com/office/drawing/2014/main" id="{AA958BEB-4DBC-9D7C-9E2F-63009FB5D1AF}"/>
            </a:ext>
          </a:extLst>
        </p:cNvPr>
        <p:cNvGrpSpPr/>
        <p:nvPr/>
      </p:nvGrpSpPr>
      <p:grpSpPr>
        <a:xfrm>
          <a:off x="0" y="0"/>
          <a:ext cx="0" cy="0"/>
          <a:chOff x="0" y="0"/>
          <a:chExt cx="0" cy="0"/>
        </a:xfrm>
      </p:grpSpPr>
      <p:sp>
        <p:nvSpPr>
          <p:cNvPr id="529" name="Google Shape;529;g1e3006c8d33_0_6:notes">
            <a:extLst>
              <a:ext uri="{FF2B5EF4-FFF2-40B4-BE49-F238E27FC236}">
                <a16:creationId xmlns:a16="http://schemas.microsoft.com/office/drawing/2014/main" id="{A7F7D62B-47D2-EA90-136D-6877011E0F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e3006c8d33_0_6:notes">
            <a:extLst>
              <a:ext uri="{FF2B5EF4-FFF2-40B4-BE49-F238E27FC236}">
                <a16:creationId xmlns:a16="http://schemas.microsoft.com/office/drawing/2014/main" id="{195CEF53-A9B9-97C1-A6AF-3D5781DADA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784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a:extLst>
            <a:ext uri="{FF2B5EF4-FFF2-40B4-BE49-F238E27FC236}">
              <a16:creationId xmlns:a16="http://schemas.microsoft.com/office/drawing/2014/main" id="{3CAAADB3-D8BF-4945-B5B3-6FF71ADB1B9D}"/>
            </a:ext>
          </a:extLst>
        </p:cNvPr>
        <p:cNvGrpSpPr/>
        <p:nvPr/>
      </p:nvGrpSpPr>
      <p:grpSpPr>
        <a:xfrm>
          <a:off x="0" y="0"/>
          <a:ext cx="0" cy="0"/>
          <a:chOff x="0" y="0"/>
          <a:chExt cx="0" cy="0"/>
        </a:xfrm>
      </p:grpSpPr>
      <p:sp>
        <p:nvSpPr>
          <p:cNvPr id="529" name="Google Shape;529;g1e3006c8d33_0_6:notes">
            <a:extLst>
              <a:ext uri="{FF2B5EF4-FFF2-40B4-BE49-F238E27FC236}">
                <a16:creationId xmlns:a16="http://schemas.microsoft.com/office/drawing/2014/main" id="{B1383FC9-3785-D5A1-1E61-40E0F41E72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e3006c8d33_0_6:notes">
            <a:extLst>
              <a:ext uri="{FF2B5EF4-FFF2-40B4-BE49-F238E27FC236}">
                <a16:creationId xmlns:a16="http://schemas.microsoft.com/office/drawing/2014/main" id="{B1547D23-912B-93E5-1814-050ED4A864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8817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e3006c8d3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e3006c8d3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755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f9ad18c089_0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f9ad18c089_0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f9ad18c08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f9ad18c08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58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f9ad18c08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f9ad18c08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2e3e093b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2e3e093b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e3006c8d3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e3006c8d3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e3006c8d3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e3006c8d3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801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f9ad18c08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f9ad18c08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4654BE-446D-9179-952F-2AF6304FACBF}"/>
              </a:ext>
            </a:extLst>
          </p:cNvPr>
          <p:cNvSpPr>
            <a:spLocks noGrp="1"/>
          </p:cNvSpPr>
          <p:nvPr>
            <p:ph type="ctrTitle"/>
          </p:nvPr>
        </p:nvSpPr>
        <p:spPr>
          <a:xfrm>
            <a:off x="1143000" y="841772"/>
            <a:ext cx="6858000" cy="1790700"/>
          </a:xfrm>
        </p:spPr>
        <p:txBody>
          <a:bodyPr anchor="b"/>
          <a:lstStyle>
            <a:lvl1pPr algn="ctr">
              <a:defRPr sz="4500"/>
            </a:lvl1pPr>
          </a:lstStyle>
          <a:p>
            <a:r>
              <a:rPr lang="pt-BR"/>
              <a:t>Clique para editar o título Mestre</a:t>
            </a:r>
          </a:p>
        </p:txBody>
      </p:sp>
      <p:sp>
        <p:nvSpPr>
          <p:cNvPr id="3" name="Subtítulo 2">
            <a:extLst>
              <a:ext uri="{FF2B5EF4-FFF2-40B4-BE49-F238E27FC236}">
                <a16:creationId xmlns:a16="http://schemas.microsoft.com/office/drawing/2014/main" id="{0AF26852-9DD8-F2D0-E2DE-FA9A4A41829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1BAA373-E3BB-1EF9-3D28-46D687323919}"/>
              </a:ext>
            </a:extLst>
          </p:cNvPr>
          <p:cNvSpPr>
            <a:spLocks noGrp="1"/>
          </p:cNvSpPr>
          <p:nvPr>
            <p:ph type="dt" sz="half" idx="10"/>
          </p:nvPr>
        </p:nvSpPr>
        <p:spPr/>
        <p:txBody>
          <a:bodyPr/>
          <a:lstStyle/>
          <a:p>
            <a:fld id="{497998AE-63A3-4C4E-AD85-1792EFDA7F68}" type="datetimeFigureOut">
              <a:rPr lang="pt-BR" smtClean="0"/>
              <a:t>11/11/2024</a:t>
            </a:fld>
            <a:endParaRPr lang="pt-BR"/>
          </a:p>
        </p:txBody>
      </p:sp>
      <p:sp>
        <p:nvSpPr>
          <p:cNvPr id="5" name="Espaço Reservado para Rodapé 4">
            <a:extLst>
              <a:ext uri="{FF2B5EF4-FFF2-40B4-BE49-F238E27FC236}">
                <a16:creationId xmlns:a16="http://schemas.microsoft.com/office/drawing/2014/main" id="{48F36659-457C-45C5-2529-E743E123A87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8E6ED3E-6343-7798-9601-FB065990DED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60858214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A24FC5-BB49-93A0-5767-2CE1109EAE50}"/>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BDEC7B9-2285-0E9E-F508-07B13B8F0D79}"/>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8DBDAC3-A7E6-C758-A1D2-7BB9B543AD14}"/>
              </a:ext>
            </a:extLst>
          </p:cNvPr>
          <p:cNvSpPr>
            <a:spLocks noGrp="1"/>
          </p:cNvSpPr>
          <p:nvPr>
            <p:ph type="dt" sz="half" idx="10"/>
          </p:nvPr>
        </p:nvSpPr>
        <p:spPr/>
        <p:txBody>
          <a:bodyPr/>
          <a:lstStyle/>
          <a:p>
            <a:fld id="{497998AE-63A3-4C4E-AD85-1792EFDA7F68}" type="datetimeFigureOut">
              <a:rPr lang="pt-BR" smtClean="0"/>
              <a:t>11/11/2024</a:t>
            </a:fld>
            <a:endParaRPr lang="pt-BR"/>
          </a:p>
        </p:txBody>
      </p:sp>
      <p:sp>
        <p:nvSpPr>
          <p:cNvPr id="5" name="Espaço Reservado para Rodapé 4">
            <a:extLst>
              <a:ext uri="{FF2B5EF4-FFF2-40B4-BE49-F238E27FC236}">
                <a16:creationId xmlns:a16="http://schemas.microsoft.com/office/drawing/2014/main" id="{B2713C10-3A67-08E8-6174-E850FCF3E9F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FB3033C-7E55-986F-E464-42E79A7D7EE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292431824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A036F6A-9431-2B6C-4E8C-9EB2B6F20C65}"/>
              </a:ext>
            </a:extLst>
          </p:cNvPr>
          <p:cNvSpPr>
            <a:spLocks noGrp="1"/>
          </p:cNvSpPr>
          <p:nvPr>
            <p:ph type="title" orient="vert"/>
          </p:nvPr>
        </p:nvSpPr>
        <p:spPr>
          <a:xfrm>
            <a:off x="6543675" y="273844"/>
            <a:ext cx="1971675" cy="4358879"/>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06420242-374A-6D76-9F2D-4DCC775C8BF4}"/>
              </a:ext>
            </a:extLst>
          </p:cNvPr>
          <p:cNvSpPr>
            <a:spLocks noGrp="1"/>
          </p:cNvSpPr>
          <p:nvPr>
            <p:ph type="body" orient="vert" idx="1"/>
          </p:nvPr>
        </p:nvSpPr>
        <p:spPr>
          <a:xfrm>
            <a:off x="628650" y="273844"/>
            <a:ext cx="5800725" cy="4358879"/>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83AF007-23C9-D3F2-E4C4-DA6AB011439E}"/>
              </a:ext>
            </a:extLst>
          </p:cNvPr>
          <p:cNvSpPr>
            <a:spLocks noGrp="1"/>
          </p:cNvSpPr>
          <p:nvPr>
            <p:ph type="dt" sz="half" idx="10"/>
          </p:nvPr>
        </p:nvSpPr>
        <p:spPr/>
        <p:txBody>
          <a:bodyPr/>
          <a:lstStyle/>
          <a:p>
            <a:fld id="{497998AE-63A3-4C4E-AD85-1792EFDA7F68}" type="datetimeFigureOut">
              <a:rPr lang="pt-BR" smtClean="0"/>
              <a:t>11/11/2024</a:t>
            </a:fld>
            <a:endParaRPr lang="pt-BR"/>
          </a:p>
        </p:txBody>
      </p:sp>
      <p:sp>
        <p:nvSpPr>
          <p:cNvPr id="5" name="Espaço Reservado para Rodapé 4">
            <a:extLst>
              <a:ext uri="{FF2B5EF4-FFF2-40B4-BE49-F238E27FC236}">
                <a16:creationId xmlns:a16="http://schemas.microsoft.com/office/drawing/2014/main" id="{225B8E4F-19E3-204B-662D-69610AC4218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5144BE2-EAC9-AEBC-F6F3-FDA6EDE9ECD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338129303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extLst>
      <p:ext uri="{BB962C8B-B14F-4D97-AF65-F5344CB8AC3E}">
        <p14:creationId xmlns:p14="http://schemas.microsoft.com/office/powerpoint/2010/main" val="3456828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60"/>
        <p:cNvGrpSpPr/>
        <p:nvPr/>
      </p:nvGrpSpPr>
      <p:grpSpPr>
        <a:xfrm>
          <a:off x="0" y="0"/>
          <a:ext cx="0" cy="0"/>
          <a:chOff x="0" y="0"/>
          <a:chExt cx="0" cy="0"/>
        </a:xfrm>
      </p:grpSpPr>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786946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72606C-32D9-4CCE-CE55-D4541ACE5C4B}"/>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3A71CCF-8EFB-67B2-7C21-9233519B0107}"/>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E420576-8F40-A682-8B36-AA148E3480A7}"/>
              </a:ext>
            </a:extLst>
          </p:cNvPr>
          <p:cNvSpPr>
            <a:spLocks noGrp="1"/>
          </p:cNvSpPr>
          <p:nvPr>
            <p:ph type="dt" sz="half" idx="10"/>
          </p:nvPr>
        </p:nvSpPr>
        <p:spPr/>
        <p:txBody>
          <a:bodyPr/>
          <a:lstStyle/>
          <a:p>
            <a:fld id="{497998AE-63A3-4C4E-AD85-1792EFDA7F68}" type="datetimeFigureOut">
              <a:rPr lang="pt-BR" smtClean="0"/>
              <a:t>11/11/2024</a:t>
            </a:fld>
            <a:endParaRPr lang="pt-BR"/>
          </a:p>
        </p:txBody>
      </p:sp>
      <p:sp>
        <p:nvSpPr>
          <p:cNvPr id="5" name="Espaço Reservado para Rodapé 4">
            <a:extLst>
              <a:ext uri="{FF2B5EF4-FFF2-40B4-BE49-F238E27FC236}">
                <a16:creationId xmlns:a16="http://schemas.microsoft.com/office/drawing/2014/main" id="{72D19143-B7C3-2198-80B8-635FCAA3FBE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C7E5527-D3F7-F2BD-B146-E4930F9C518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260666721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FEB71A-BC67-C54C-4B6A-04AEA49EFDB6}"/>
              </a:ext>
            </a:extLst>
          </p:cNvPr>
          <p:cNvSpPr>
            <a:spLocks noGrp="1"/>
          </p:cNvSpPr>
          <p:nvPr>
            <p:ph type="title"/>
          </p:nvPr>
        </p:nvSpPr>
        <p:spPr>
          <a:xfrm>
            <a:off x="623888" y="1282304"/>
            <a:ext cx="7886700" cy="2139553"/>
          </a:xfrm>
        </p:spPr>
        <p:txBody>
          <a:bodyPr anchor="b"/>
          <a:lstStyle>
            <a:lvl1pPr>
              <a:defRPr sz="4500"/>
            </a:lvl1pPr>
          </a:lstStyle>
          <a:p>
            <a:r>
              <a:rPr lang="pt-BR"/>
              <a:t>Clique para editar o título Mestre</a:t>
            </a:r>
          </a:p>
        </p:txBody>
      </p:sp>
      <p:sp>
        <p:nvSpPr>
          <p:cNvPr id="3" name="Espaço Reservado para Texto 2">
            <a:extLst>
              <a:ext uri="{FF2B5EF4-FFF2-40B4-BE49-F238E27FC236}">
                <a16:creationId xmlns:a16="http://schemas.microsoft.com/office/drawing/2014/main" id="{0197489A-596A-C3FC-DF50-CE14B2E4C9B4}"/>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13CF20D6-96DC-9856-FA12-2A89A93F6A07}"/>
              </a:ext>
            </a:extLst>
          </p:cNvPr>
          <p:cNvSpPr>
            <a:spLocks noGrp="1"/>
          </p:cNvSpPr>
          <p:nvPr>
            <p:ph type="dt" sz="half" idx="10"/>
          </p:nvPr>
        </p:nvSpPr>
        <p:spPr/>
        <p:txBody>
          <a:bodyPr/>
          <a:lstStyle/>
          <a:p>
            <a:fld id="{497998AE-63A3-4C4E-AD85-1792EFDA7F68}" type="datetimeFigureOut">
              <a:rPr lang="pt-BR" smtClean="0"/>
              <a:t>11/11/2024</a:t>
            </a:fld>
            <a:endParaRPr lang="pt-BR"/>
          </a:p>
        </p:txBody>
      </p:sp>
      <p:sp>
        <p:nvSpPr>
          <p:cNvPr id="5" name="Espaço Reservado para Rodapé 4">
            <a:extLst>
              <a:ext uri="{FF2B5EF4-FFF2-40B4-BE49-F238E27FC236}">
                <a16:creationId xmlns:a16="http://schemas.microsoft.com/office/drawing/2014/main" id="{3FA0A623-6E4D-A589-2C34-22C0EEECC1E4}"/>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73382A8-55C2-949B-53AA-157102FCB31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248038287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5D14A-E1EC-F06B-768C-356EE727BC79}"/>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84947B8C-5898-61BB-B4AE-FF3B34428E0D}"/>
              </a:ext>
            </a:extLst>
          </p:cNvPr>
          <p:cNvSpPr>
            <a:spLocks noGrp="1"/>
          </p:cNvSpPr>
          <p:nvPr>
            <p:ph sz="half" idx="1"/>
          </p:nvPr>
        </p:nvSpPr>
        <p:spPr>
          <a:xfrm>
            <a:off x="628650" y="1369219"/>
            <a:ext cx="3886200" cy="326350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D27C57E-6B91-03B3-8C87-4B721BEB7FCC}"/>
              </a:ext>
            </a:extLst>
          </p:cNvPr>
          <p:cNvSpPr>
            <a:spLocks noGrp="1"/>
          </p:cNvSpPr>
          <p:nvPr>
            <p:ph sz="half" idx="2"/>
          </p:nvPr>
        </p:nvSpPr>
        <p:spPr>
          <a:xfrm>
            <a:off x="4629150" y="1369219"/>
            <a:ext cx="3886200" cy="326350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38DCADDC-2048-C313-FF94-C20DC3F47598}"/>
              </a:ext>
            </a:extLst>
          </p:cNvPr>
          <p:cNvSpPr>
            <a:spLocks noGrp="1"/>
          </p:cNvSpPr>
          <p:nvPr>
            <p:ph type="dt" sz="half" idx="10"/>
          </p:nvPr>
        </p:nvSpPr>
        <p:spPr/>
        <p:txBody>
          <a:bodyPr/>
          <a:lstStyle/>
          <a:p>
            <a:fld id="{497998AE-63A3-4C4E-AD85-1792EFDA7F68}" type="datetimeFigureOut">
              <a:rPr lang="pt-BR" smtClean="0"/>
              <a:t>11/11/2024</a:t>
            </a:fld>
            <a:endParaRPr lang="pt-BR"/>
          </a:p>
        </p:txBody>
      </p:sp>
      <p:sp>
        <p:nvSpPr>
          <p:cNvPr id="6" name="Espaço Reservado para Rodapé 5">
            <a:extLst>
              <a:ext uri="{FF2B5EF4-FFF2-40B4-BE49-F238E27FC236}">
                <a16:creationId xmlns:a16="http://schemas.microsoft.com/office/drawing/2014/main" id="{68B13C99-69B0-FE75-7190-C45621457B5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F8A29C2-2F17-681E-EC8F-908E82723DA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406761129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66C594-920B-CC3E-1B6A-DC7EF0813A1D}"/>
              </a:ext>
            </a:extLst>
          </p:cNvPr>
          <p:cNvSpPr>
            <a:spLocks noGrp="1"/>
          </p:cNvSpPr>
          <p:nvPr>
            <p:ph type="title"/>
          </p:nvPr>
        </p:nvSpPr>
        <p:spPr>
          <a:xfrm>
            <a:off x="629841" y="273844"/>
            <a:ext cx="7886700" cy="994172"/>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736F9AF1-0131-2E04-C46F-9D6843FDDE9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6627363-3E20-BD84-2D37-34907B53B070}"/>
              </a:ext>
            </a:extLst>
          </p:cNvPr>
          <p:cNvSpPr>
            <a:spLocks noGrp="1"/>
          </p:cNvSpPr>
          <p:nvPr>
            <p:ph sz="half" idx="2"/>
          </p:nvPr>
        </p:nvSpPr>
        <p:spPr>
          <a:xfrm>
            <a:off x="629842" y="1878806"/>
            <a:ext cx="3868340" cy="276344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1B1903D-9CCB-5857-C9CE-EEDB021A7ABC}"/>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D3A3649C-97F1-B449-07C5-A05FB75F2D80}"/>
              </a:ext>
            </a:extLst>
          </p:cNvPr>
          <p:cNvSpPr>
            <a:spLocks noGrp="1"/>
          </p:cNvSpPr>
          <p:nvPr>
            <p:ph sz="quarter" idx="4"/>
          </p:nvPr>
        </p:nvSpPr>
        <p:spPr>
          <a:xfrm>
            <a:off x="4629150" y="1878806"/>
            <a:ext cx="3887391" cy="276344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25ED9B5-1CF6-C263-FD76-EE89F0C01B69}"/>
              </a:ext>
            </a:extLst>
          </p:cNvPr>
          <p:cNvSpPr>
            <a:spLocks noGrp="1"/>
          </p:cNvSpPr>
          <p:nvPr>
            <p:ph type="dt" sz="half" idx="10"/>
          </p:nvPr>
        </p:nvSpPr>
        <p:spPr/>
        <p:txBody>
          <a:bodyPr/>
          <a:lstStyle/>
          <a:p>
            <a:fld id="{497998AE-63A3-4C4E-AD85-1792EFDA7F68}" type="datetimeFigureOut">
              <a:rPr lang="pt-BR" smtClean="0"/>
              <a:t>11/11/2024</a:t>
            </a:fld>
            <a:endParaRPr lang="pt-BR"/>
          </a:p>
        </p:txBody>
      </p:sp>
      <p:sp>
        <p:nvSpPr>
          <p:cNvPr id="8" name="Espaço Reservado para Rodapé 7">
            <a:extLst>
              <a:ext uri="{FF2B5EF4-FFF2-40B4-BE49-F238E27FC236}">
                <a16:creationId xmlns:a16="http://schemas.microsoft.com/office/drawing/2014/main" id="{6878B8A9-9909-6B1A-48EA-5EB1AA8FB785}"/>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A833B88F-91C0-0CF4-CF2E-59DDAAF66C0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312872624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FCEF7E-FFA4-E8A6-4DCB-3A69D4BD516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E8C9B54A-B9BA-4AC2-8D5D-73532F7291F6}"/>
              </a:ext>
            </a:extLst>
          </p:cNvPr>
          <p:cNvSpPr>
            <a:spLocks noGrp="1"/>
          </p:cNvSpPr>
          <p:nvPr>
            <p:ph type="dt" sz="half" idx="10"/>
          </p:nvPr>
        </p:nvSpPr>
        <p:spPr/>
        <p:txBody>
          <a:bodyPr/>
          <a:lstStyle/>
          <a:p>
            <a:fld id="{497998AE-63A3-4C4E-AD85-1792EFDA7F68}" type="datetimeFigureOut">
              <a:rPr lang="pt-BR" smtClean="0"/>
              <a:t>11/11/2024</a:t>
            </a:fld>
            <a:endParaRPr lang="pt-BR"/>
          </a:p>
        </p:txBody>
      </p:sp>
      <p:sp>
        <p:nvSpPr>
          <p:cNvPr id="4" name="Espaço Reservado para Rodapé 3">
            <a:extLst>
              <a:ext uri="{FF2B5EF4-FFF2-40B4-BE49-F238E27FC236}">
                <a16:creationId xmlns:a16="http://schemas.microsoft.com/office/drawing/2014/main" id="{16833E78-92D4-A256-4812-431C0217DF2A}"/>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960A1255-5A89-A868-74B8-AE70839EC56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231848922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60A460B4-5672-EBA4-99EB-29176D4070B6}"/>
              </a:ext>
            </a:extLst>
          </p:cNvPr>
          <p:cNvSpPr>
            <a:spLocks noGrp="1"/>
          </p:cNvSpPr>
          <p:nvPr>
            <p:ph type="dt" sz="half" idx="10"/>
          </p:nvPr>
        </p:nvSpPr>
        <p:spPr/>
        <p:txBody>
          <a:bodyPr/>
          <a:lstStyle/>
          <a:p>
            <a:fld id="{497998AE-63A3-4C4E-AD85-1792EFDA7F68}" type="datetimeFigureOut">
              <a:rPr lang="pt-BR" smtClean="0"/>
              <a:t>11/11/2024</a:t>
            </a:fld>
            <a:endParaRPr lang="pt-BR"/>
          </a:p>
        </p:txBody>
      </p:sp>
      <p:sp>
        <p:nvSpPr>
          <p:cNvPr id="3" name="Espaço Reservado para Rodapé 2">
            <a:extLst>
              <a:ext uri="{FF2B5EF4-FFF2-40B4-BE49-F238E27FC236}">
                <a16:creationId xmlns:a16="http://schemas.microsoft.com/office/drawing/2014/main" id="{EA0C9F33-CAFA-D1F5-86FB-D24C87C17255}"/>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1154AE83-1E71-711A-8066-C8570DE8877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200619967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1FBAD8-5CE3-4E77-BF6F-0B13344D6D9E}"/>
              </a:ext>
            </a:extLst>
          </p:cNvPr>
          <p:cNvSpPr>
            <a:spLocks noGrp="1"/>
          </p:cNvSpPr>
          <p:nvPr>
            <p:ph type="title"/>
          </p:nvPr>
        </p:nvSpPr>
        <p:spPr>
          <a:xfrm>
            <a:off x="629841" y="342900"/>
            <a:ext cx="2949178" cy="1200150"/>
          </a:xfrm>
        </p:spPr>
        <p:txBody>
          <a:bodyPr anchor="b"/>
          <a:lstStyle>
            <a:lvl1pPr>
              <a:defRPr sz="24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A3217B0-9689-62B6-B475-6C4B21BBBC78}"/>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8F27D94-F328-0578-9765-B7A22BDAA26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060BAF7C-7ACA-5514-6407-BA44E8838D04}"/>
              </a:ext>
            </a:extLst>
          </p:cNvPr>
          <p:cNvSpPr>
            <a:spLocks noGrp="1"/>
          </p:cNvSpPr>
          <p:nvPr>
            <p:ph type="dt" sz="half" idx="10"/>
          </p:nvPr>
        </p:nvSpPr>
        <p:spPr/>
        <p:txBody>
          <a:bodyPr/>
          <a:lstStyle/>
          <a:p>
            <a:fld id="{497998AE-63A3-4C4E-AD85-1792EFDA7F68}" type="datetimeFigureOut">
              <a:rPr lang="pt-BR" smtClean="0"/>
              <a:t>11/11/2024</a:t>
            </a:fld>
            <a:endParaRPr lang="pt-BR"/>
          </a:p>
        </p:txBody>
      </p:sp>
      <p:sp>
        <p:nvSpPr>
          <p:cNvPr id="6" name="Espaço Reservado para Rodapé 5">
            <a:extLst>
              <a:ext uri="{FF2B5EF4-FFF2-40B4-BE49-F238E27FC236}">
                <a16:creationId xmlns:a16="http://schemas.microsoft.com/office/drawing/2014/main" id="{F13722C7-4FF1-35C4-66DD-DCFA439AE84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3CA6289-A802-2D47-0072-77D87450976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345545170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8F139A-0CAC-059F-D1D8-812E9FD68E7D}"/>
              </a:ext>
            </a:extLst>
          </p:cNvPr>
          <p:cNvSpPr>
            <a:spLocks noGrp="1"/>
          </p:cNvSpPr>
          <p:nvPr>
            <p:ph type="title"/>
          </p:nvPr>
        </p:nvSpPr>
        <p:spPr>
          <a:xfrm>
            <a:off x="629841" y="342900"/>
            <a:ext cx="2949178" cy="1200150"/>
          </a:xfrm>
        </p:spPr>
        <p:txBody>
          <a:bodyPr anchor="b"/>
          <a:lstStyle>
            <a:lvl1pPr>
              <a:defRPr sz="2400"/>
            </a:lvl1pPr>
          </a:lstStyle>
          <a:p>
            <a:r>
              <a:rPr lang="pt-BR"/>
              <a:t>Clique para editar o título Mestre</a:t>
            </a:r>
          </a:p>
        </p:txBody>
      </p:sp>
      <p:sp>
        <p:nvSpPr>
          <p:cNvPr id="3" name="Espaço Reservado para Imagem 2">
            <a:extLst>
              <a:ext uri="{FF2B5EF4-FFF2-40B4-BE49-F238E27FC236}">
                <a16:creationId xmlns:a16="http://schemas.microsoft.com/office/drawing/2014/main" id="{405BF43B-D193-1823-7B55-898EC922E161}"/>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t-BR"/>
          </a:p>
        </p:txBody>
      </p:sp>
      <p:sp>
        <p:nvSpPr>
          <p:cNvPr id="4" name="Espaço Reservado para Texto 3">
            <a:extLst>
              <a:ext uri="{FF2B5EF4-FFF2-40B4-BE49-F238E27FC236}">
                <a16:creationId xmlns:a16="http://schemas.microsoft.com/office/drawing/2014/main" id="{5CB1BE1D-46E0-E946-7292-C994A8EEA70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C04C301-496E-91DA-DAD2-7888FF0E1596}"/>
              </a:ext>
            </a:extLst>
          </p:cNvPr>
          <p:cNvSpPr>
            <a:spLocks noGrp="1"/>
          </p:cNvSpPr>
          <p:nvPr>
            <p:ph type="dt" sz="half" idx="10"/>
          </p:nvPr>
        </p:nvSpPr>
        <p:spPr/>
        <p:txBody>
          <a:bodyPr/>
          <a:lstStyle/>
          <a:p>
            <a:fld id="{497998AE-63A3-4C4E-AD85-1792EFDA7F68}" type="datetimeFigureOut">
              <a:rPr lang="pt-BR" smtClean="0"/>
              <a:t>11/11/2024</a:t>
            </a:fld>
            <a:endParaRPr lang="pt-BR"/>
          </a:p>
        </p:txBody>
      </p:sp>
      <p:sp>
        <p:nvSpPr>
          <p:cNvPr id="6" name="Espaço Reservado para Rodapé 5">
            <a:extLst>
              <a:ext uri="{FF2B5EF4-FFF2-40B4-BE49-F238E27FC236}">
                <a16:creationId xmlns:a16="http://schemas.microsoft.com/office/drawing/2014/main" id="{A7551617-1AC3-AE55-3398-B5938C1D5D2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4333DED-F073-CF3B-8F21-750F0903127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46932590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2D10155A-E629-3D77-32AF-120990A4F4B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AE1FED51-52E2-3333-8415-5FDB10B2E76B}"/>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9F64F2D-CE59-C084-A643-D59A87CAD57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97998AE-63A3-4C4E-AD85-1792EFDA7F68}" type="datetimeFigureOut">
              <a:rPr lang="pt-BR" smtClean="0"/>
              <a:t>11/11/2024</a:t>
            </a:fld>
            <a:endParaRPr lang="pt-BR"/>
          </a:p>
        </p:txBody>
      </p:sp>
      <p:sp>
        <p:nvSpPr>
          <p:cNvPr id="5" name="Espaço Reservado para Rodapé 4">
            <a:extLst>
              <a:ext uri="{FF2B5EF4-FFF2-40B4-BE49-F238E27FC236}">
                <a16:creationId xmlns:a16="http://schemas.microsoft.com/office/drawing/2014/main" id="{0D8EB508-2259-5A6B-1AD1-C1A2D77CB8E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E74973DF-4C96-5E2C-5299-38D4BF463B1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17698995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p:fade thruBlk="1"/>
  </p:transition>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lavio-mota/fundamentos-pln/blob/master/Introdu%C3%A7%C3%A3o_ao_Processamento_de_Linguagem_Natural.ipynb"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hyperlink" Target="https://writings.stephenwolfram.com/2023/02/what-is-chatgpt-doing-and-why-does-it-wor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7.sv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hyperlink" Target="https://watermark.silverchair.com/lix-236-433.pdf?token=AQECAHi208BE49Ooan9kkhW_Ercy7Dm3ZL_9Cf3qfKAc485ysgAAA14wggNaBgkqhkiG9w0BBwagggNLMIIDRwIBADCCA0AGCSqGSIb3DQEHATAeBglghkgBZQMEAS4wEQQMRZfGuh82pBvHfg5QAgEQgIIDETgU2_9E51PkTK18d7XBmy5037Ck_RTFgjoCs097NPD6LlWowaQ46djcQ_QeUjo3lqaVwIrmyurw6VU4EKC01Aj-VIrpH7tR5Di6_--ueW5ZvwVQVrw5oKHMCldPfKBohMZ3p1np876U7s-CMhHGkhE2jYjoY-R234dazyjgvWffTYK3o9ZsrxX1zVPdZF2kX-EvoKWVTx9UubVVtwtxrItBgI2PEN1LbYVYRs5UFKQBH1eE54nw872ZZi9zwcm7PU4Mv6k0TZ6RhwAWGy4O6dDtxKipnhl8f6yDFC5ajL8msIvSWfOkfAa3tZLsv4hXVSlkfrq1J8_u9p8cDc-KeFOfh4Jlo4rcxxIw5KRUiJivBK4wRsVV0x3_kgXAz00Hcig36RVA9Y5GFbq24wJdW0bO9PBqzSLuY_FkkfMZ-6sIhWKOmTuxRxqFnWFCiIc_8WQtFSf-CoGoIIhhto4DXmiM6_vkVPrE3nQMKvC5VsKXO6BTQ5Imukw-1Y3LnZCFIemr46nRrizArYwMt9EkVQSRrKo7FoKesknaNOMXyaJnMlCnv9BDYOEZMIy2TDBDVuvEwJJuJeocU9owHqEWennD51S1Ov35XQ-G-wbHEAJZRCUoYUjbeGZ8LMqi22Ti_Fk46ZYPGQ4xhnZ29ceUb7_jUQ2o8J8r4SjyJDX9yPRTIAMNYc8aLPZhqxikTY2pqACM5pDSd3VSWzQbLAE4oV0EdxFmd7koMRX1w8IpNVV9a2kk9dOLucMiYg_EM_AoN54hUk_Iqzol46KvLG9Rl4hXoSab4y6CF9HPGc6d-Lh3j8X90AMasJl7lSS14j3Q2Im_LmOPS9hJXTg56xuGFoTgDJ4kG4XYrqs3S7C2ezd_gGkQl8-KVimelQsB1vkh4wRsHNcmJt0hqAXG1esr5hdb6GE2GR2bZgX9lkgn-agXEzSjBVKc5Nt2PdUvX6Ax0NROFN3kiVNBjYYgSpZszADE4uIA6tW5LJHq1cD9FrnnXXJIcQlIRqQ_eZ4FRBlertXN5kCJKe2z-Og2ZkGexSzK" TargetMode="External"/><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5.jpg"/><Relationship Id="rId4" Type="http://schemas.openxmlformats.org/officeDocument/2006/relationships/hyperlink" Target="https://mittechreview.com.br/por-que-a-gpt-3-e-o-melhor-e-o-pior-da-ia-atualment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3"/>
        <p:cNvGrpSpPr/>
        <p:nvPr/>
      </p:nvGrpSpPr>
      <p:grpSpPr>
        <a:xfrm>
          <a:off x="0" y="0"/>
          <a:ext cx="0" cy="0"/>
          <a:chOff x="0" y="0"/>
          <a:chExt cx="0" cy="0"/>
        </a:xfrm>
      </p:grpSpPr>
      <p:pic>
        <p:nvPicPr>
          <p:cNvPr id="3" name="Imagem 2" descr="A imagem é uma ilustração estilizada que representa uma exploração científica do cérebro humano. À direita, vemos um contorno de perfil de uma cabeça, que tem uma estrutura interna em forma de sala ou laboratório. Dentro dessa &quot;sala cerebral,&quot; três cientistas de jaleco branco interagem com uma representação de neurônios e sinapses brilhantes e coloridos, que se assemelham a redes de fios ou raízes complexas, em tons de verde, rosa e roxo.&#10;&#10;O fundo da imagem é composto de gráficos abstratos e linhas conectadas por nós, simbolizando redes neurais ou circuitos de informação. Linhas onduladas e blocos geométricos aparecem à esquerda, transmitindo uma ideia de dados, comunicação e complexidade. A paleta de cores vibrante, com roxos, verdes e azuis, reforça a sensação de tecnologia avançada e pesquisa profunda na área de neurociência.&#10;&#10;Essa imagem sugere uma investigação científica sobre o cérebro e os sistemas de informação nele contidos.">
            <a:extLst>
              <a:ext uri="{FF2B5EF4-FFF2-40B4-BE49-F238E27FC236}">
                <a16:creationId xmlns:a16="http://schemas.microsoft.com/office/drawing/2014/main" id="{B35ED207-351B-D933-DBC9-550EDB95B6D0}"/>
              </a:ext>
            </a:extLst>
          </p:cNvPr>
          <p:cNvPicPr>
            <a:picLocks noChangeAspect="1"/>
          </p:cNvPicPr>
          <p:nvPr/>
        </p:nvPicPr>
        <p:blipFill rotWithShape="1">
          <a:blip r:embed="rId3"/>
          <a:srcRect l="7752" r="3023"/>
          <a:stretch/>
        </p:blipFill>
        <p:spPr>
          <a:xfrm>
            <a:off x="0" y="0"/>
            <a:ext cx="9144000" cy="5143500"/>
          </a:xfrm>
          <a:prstGeom prst="rect">
            <a:avLst/>
          </a:prstGeom>
        </p:spPr>
      </p:pic>
      <p:sp>
        <p:nvSpPr>
          <p:cNvPr id="464" name="Google Shape;464;p13"/>
          <p:cNvSpPr txBox="1">
            <a:spLocks noGrp="1"/>
          </p:cNvSpPr>
          <p:nvPr>
            <p:ph type="ctrTitle"/>
          </p:nvPr>
        </p:nvSpPr>
        <p:spPr>
          <a:xfrm>
            <a:off x="0" y="4085170"/>
            <a:ext cx="3632411" cy="1058330"/>
          </a:xfrm>
          <a:prstGeom prst="rect">
            <a:avLst/>
          </a:prstGeom>
          <a:solidFill>
            <a:schemeClr val="tx1">
              <a:alpha val="65098"/>
            </a:schemeClr>
          </a:solidFill>
        </p:spPr>
        <p:txBody>
          <a:bodyPr spcFirstLastPara="1" wrap="square" lIns="91425" tIns="91425" rIns="91425" bIns="91425" anchor="ctr" anchorCtr="0">
            <a:noAutofit/>
          </a:bodyPr>
          <a:lstStyle/>
          <a:p>
            <a:pPr algn="l"/>
            <a:r>
              <a:rPr lang="pt-BR" sz="2000" b="1" dirty="0">
                <a:solidFill>
                  <a:schemeClr val="bg1"/>
                </a:solidFill>
              </a:rPr>
              <a:t>Flávio Belizário da Silva Mota</a:t>
            </a:r>
            <a:br>
              <a:rPr lang="en" sz="2000" b="1" dirty="0">
                <a:solidFill>
                  <a:schemeClr val="bg1"/>
                </a:solidFill>
              </a:rPr>
            </a:br>
            <a:r>
              <a:rPr lang="en" sz="2000" b="1" dirty="0">
                <a:solidFill>
                  <a:schemeClr val="bg1"/>
                </a:solidFill>
              </a:rPr>
              <a:t>Isabela Neves Drummond</a:t>
            </a:r>
            <a:endParaRPr sz="2000" b="1" dirty="0">
              <a:solidFill>
                <a:schemeClr val="bg1"/>
              </a:solidFill>
            </a:endParaRPr>
          </a:p>
        </p:txBody>
      </p:sp>
      <p:sp>
        <p:nvSpPr>
          <p:cNvPr id="465" name="Google Shape;465;p13"/>
          <p:cNvSpPr txBox="1">
            <a:spLocks noGrp="1"/>
          </p:cNvSpPr>
          <p:nvPr>
            <p:ph type="ctrTitle" idx="4294967295"/>
          </p:nvPr>
        </p:nvSpPr>
        <p:spPr>
          <a:xfrm>
            <a:off x="0" y="0"/>
            <a:ext cx="4463513" cy="1796862"/>
          </a:xfrm>
          <a:prstGeom prst="rect">
            <a:avLst/>
          </a:prstGeom>
          <a:solidFill>
            <a:schemeClr val="tx1">
              <a:alpha val="65098"/>
            </a:schemeClr>
          </a:solidFill>
        </p:spPr>
        <p:txBody>
          <a:bodyPr spcFirstLastPara="1" wrap="square" lIns="91425" tIns="91425" rIns="91425" bIns="91425" anchor="ctr" anchorCtr="0">
            <a:noAutofit/>
          </a:bodyPr>
          <a:lstStyle/>
          <a:p>
            <a:pPr marL="0" lvl="0" indent="0" algn="l" rtl="0">
              <a:spcBef>
                <a:spcPts val="0"/>
              </a:spcBef>
              <a:spcAft>
                <a:spcPts val="0"/>
              </a:spcAft>
              <a:buNone/>
            </a:pPr>
            <a:r>
              <a:rPr lang="en" sz="4400" b="1" dirty="0">
                <a:solidFill>
                  <a:schemeClr val="bg1"/>
                </a:solidFill>
              </a:rPr>
              <a:t>Fundamentos do Processamento de Linguagem Natural</a:t>
            </a:r>
            <a:endParaRPr sz="4400" b="1" dirty="0">
              <a:solidFill>
                <a:schemeClr val="bg1"/>
              </a:solidFill>
            </a:endParaRPr>
          </a:p>
        </p:txBody>
      </p:sp>
      <p:sp>
        <p:nvSpPr>
          <p:cNvPr id="2" name="Google Shape;464;p13">
            <a:extLst>
              <a:ext uri="{FF2B5EF4-FFF2-40B4-BE49-F238E27FC236}">
                <a16:creationId xmlns:a16="http://schemas.microsoft.com/office/drawing/2014/main" id="{406E45F9-1A43-436C-2EF6-45F63C08F230}"/>
              </a:ext>
            </a:extLst>
          </p:cNvPr>
          <p:cNvSpPr txBox="1">
            <a:spLocks/>
          </p:cNvSpPr>
          <p:nvPr/>
        </p:nvSpPr>
        <p:spPr>
          <a:xfrm>
            <a:off x="7588800" y="4996800"/>
            <a:ext cx="1555200" cy="146700"/>
          </a:xfrm>
          <a:prstGeom prst="rect">
            <a:avLst/>
          </a:prstGeom>
          <a:solidFill>
            <a:schemeClr val="tx1">
              <a:alpha val="65098"/>
            </a:schemeClr>
          </a:solidFill>
        </p:spPr>
        <p:txBody>
          <a:bodyPr spcFirstLastPara="1" vert="horz" wrap="square" lIns="91425" tIns="91425" rIns="91425" bIns="91425" rtlCol="0" anchor="ctr" anchorCtr="0">
            <a:noAutofit/>
          </a:bodyPr>
          <a:lstStyle>
            <a:lvl1pPr lvl="0" algn="r" defTabSz="685800" rtl="0" eaLnBrk="1" latinLnBrk="0" hangingPunct="1">
              <a:lnSpc>
                <a:spcPct val="90000"/>
              </a:lnSpc>
              <a:spcBef>
                <a:spcPts val="0"/>
              </a:spcBef>
              <a:spcAft>
                <a:spcPts val="0"/>
              </a:spcAft>
              <a:buClr>
                <a:srgbClr val="FFFFFF"/>
              </a:buClr>
              <a:buSzPts val="4800"/>
              <a:buNone/>
              <a:defRPr sz="4800" kern="1200">
                <a:solidFill>
                  <a:srgbClr val="FFFFFF"/>
                </a:solidFill>
                <a:latin typeface="+mj-lt"/>
                <a:ea typeface="+mj-ea"/>
                <a:cs typeface="+mj-cs"/>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pPr algn="l"/>
            <a:r>
              <a:rPr lang="pt-BR" sz="600" b="1" dirty="0">
                <a:solidFill>
                  <a:schemeClr val="bg1"/>
                </a:solidFill>
              </a:rPr>
              <a:t>Créditos da imagem: MIT Technology Review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25"/>
          <p:cNvSpPr txBox="1">
            <a:spLocks noGrp="1"/>
          </p:cNvSpPr>
          <p:nvPr>
            <p:ph type="title"/>
          </p:nvPr>
        </p:nvSpPr>
        <p:spPr>
          <a:xfrm>
            <a:off x="408175" y="144350"/>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rPr>
              <a:t>Prática - Google Colab</a:t>
            </a:r>
            <a:endParaRPr sz="2400">
              <a:solidFill>
                <a:schemeClr val="dk1"/>
              </a:solidFill>
            </a:endParaRPr>
          </a:p>
        </p:txBody>
      </p:sp>
      <p:sp>
        <p:nvSpPr>
          <p:cNvPr id="557" name="Google Shape;557;p25"/>
          <p:cNvSpPr txBox="1">
            <a:spLocks noGrp="1"/>
          </p:cNvSpPr>
          <p:nvPr>
            <p:ph type="body" idx="1"/>
          </p:nvPr>
        </p:nvSpPr>
        <p:spPr>
          <a:xfrm>
            <a:off x="714125" y="1085125"/>
            <a:ext cx="7330200" cy="2864700"/>
          </a:xfrm>
          <a:prstGeom prst="rect">
            <a:avLst/>
          </a:prstGeom>
        </p:spPr>
        <p:txBody>
          <a:bodyPr spcFirstLastPara="1" wrap="square" lIns="91425" tIns="91425" rIns="91425" bIns="91425" anchor="t" anchorCtr="0">
            <a:noAutofit/>
          </a:bodyPr>
          <a:lstStyle/>
          <a:p>
            <a:pPr marL="457200" lvl="0" indent="0" algn="l" rtl="0">
              <a:spcBef>
                <a:spcPts val="600"/>
              </a:spcBef>
              <a:spcAft>
                <a:spcPts val="0"/>
              </a:spcAft>
              <a:buNone/>
            </a:pPr>
            <a:endParaRPr dirty="0"/>
          </a:p>
          <a:p>
            <a:pPr marL="457200" lvl="0" indent="0" algn="l" rtl="0">
              <a:spcBef>
                <a:spcPts val="600"/>
              </a:spcBef>
              <a:spcAft>
                <a:spcPts val="0"/>
              </a:spcAft>
              <a:buNone/>
            </a:pPr>
            <a:endParaRPr dirty="0"/>
          </a:p>
          <a:p>
            <a:pPr marL="457200" lvl="0" indent="0" algn="l" rtl="0">
              <a:spcBef>
                <a:spcPts val="600"/>
              </a:spcBef>
              <a:spcAft>
                <a:spcPts val="0"/>
              </a:spcAft>
              <a:buNone/>
            </a:pPr>
            <a:endParaRPr dirty="0"/>
          </a:p>
          <a:p>
            <a:pPr marL="457200" lvl="0" indent="0" algn="l" rtl="0">
              <a:spcBef>
                <a:spcPts val="600"/>
              </a:spcBef>
              <a:spcAft>
                <a:spcPts val="0"/>
              </a:spcAft>
              <a:buNone/>
            </a:pPr>
            <a:endParaRPr dirty="0"/>
          </a:p>
          <a:p>
            <a:pPr marL="457200" lvl="0" indent="0" algn="l" rtl="0">
              <a:spcBef>
                <a:spcPts val="600"/>
              </a:spcBef>
              <a:spcAft>
                <a:spcPts val="0"/>
              </a:spcAft>
              <a:buNone/>
            </a:pPr>
            <a:endParaRPr dirty="0"/>
          </a:p>
          <a:p>
            <a:pPr marL="457200" lvl="0" indent="0" algn="ctr" rtl="0">
              <a:spcBef>
                <a:spcPts val="600"/>
              </a:spcBef>
              <a:spcAft>
                <a:spcPts val="0"/>
              </a:spcAft>
              <a:buNone/>
            </a:pPr>
            <a:r>
              <a:rPr lang="en" u="sng" dirty="0">
                <a:hlinkClick r:id="rId3"/>
              </a:rPr>
              <a:t>Introdução ao Processamento de Linguagem Natural</a:t>
            </a:r>
            <a:endParaRPr dirty="0"/>
          </a:p>
          <a:p>
            <a:pPr marL="457200" lvl="0" indent="0" algn="l" rtl="0">
              <a:spcBef>
                <a:spcPts val="600"/>
              </a:spcBef>
              <a:spcAft>
                <a:spcPts val="0"/>
              </a:spcAft>
              <a:buNone/>
            </a:pPr>
            <a:endParaRPr dirty="0"/>
          </a:p>
        </p:txBody>
      </p:sp>
      <p:sp>
        <p:nvSpPr>
          <p:cNvPr id="558" name="Google Shape;558;p25"/>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559" name="Google Shape;559;p25" descr="Logotipo Google Colab"/>
          <p:cNvPicPr preferRelativeResize="0"/>
          <p:nvPr/>
        </p:nvPicPr>
        <p:blipFill>
          <a:blip r:embed="rId4">
            <a:alphaModFix/>
          </a:blip>
          <a:stretch>
            <a:fillRect/>
          </a:stretch>
        </p:blipFill>
        <p:spPr>
          <a:xfrm>
            <a:off x="803175" y="1557150"/>
            <a:ext cx="1872800" cy="936400"/>
          </a:xfrm>
          <a:prstGeom prst="rect">
            <a:avLst/>
          </a:prstGeom>
          <a:noFill/>
          <a:ln>
            <a:noFill/>
          </a:ln>
        </p:spPr>
      </p:pic>
      <p:pic>
        <p:nvPicPr>
          <p:cNvPr id="560" name="Google Shape;560;p25" descr="Logotipo Jupyter"/>
          <p:cNvPicPr preferRelativeResize="0"/>
          <p:nvPr/>
        </p:nvPicPr>
        <p:blipFill>
          <a:blip r:embed="rId5">
            <a:alphaModFix/>
          </a:blip>
          <a:stretch>
            <a:fillRect/>
          </a:stretch>
        </p:blipFill>
        <p:spPr>
          <a:xfrm>
            <a:off x="3658875" y="1303763"/>
            <a:ext cx="1245951" cy="1443175"/>
          </a:xfrm>
          <a:prstGeom prst="rect">
            <a:avLst/>
          </a:prstGeom>
          <a:noFill/>
          <a:ln>
            <a:noFill/>
          </a:ln>
        </p:spPr>
      </p:pic>
      <p:pic>
        <p:nvPicPr>
          <p:cNvPr id="561" name="Google Shape;561;p25" descr="Logotipo Python"/>
          <p:cNvPicPr preferRelativeResize="0"/>
          <p:nvPr/>
        </p:nvPicPr>
        <p:blipFill>
          <a:blip r:embed="rId6">
            <a:alphaModFix/>
          </a:blip>
          <a:stretch>
            <a:fillRect/>
          </a:stretch>
        </p:blipFill>
        <p:spPr>
          <a:xfrm>
            <a:off x="5464250" y="1283950"/>
            <a:ext cx="2580074" cy="1482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28"/>
          <p:cNvSpPr txBox="1">
            <a:spLocks noGrp="1"/>
          </p:cNvSpPr>
          <p:nvPr>
            <p:ph type="title"/>
          </p:nvPr>
        </p:nvSpPr>
        <p:spPr>
          <a:xfrm>
            <a:off x="332767" y="127345"/>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2400" dirty="0">
                <a:solidFill>
                  <a:schemeClr val="dk1"/>
                </a:solidFill>
              </a:rPr>
              <a:t>Extração de características</a:t>
            </a:r>
          </a:p>
        </p:txBody>
      </p:sp>
      <p:sp>
        <p:nvSpPr>
          <p:cNvPr id="581" name="Google Shape;581;p28"/>
          <p:cNvSpPr txBox="1">
            <a:spLocks noGrp="1"/>
          </p:cNvSpPr>
          <p:nvPr>
            <p:ph type="body" idx="1"/>
          </p:nvPr>
        </p:nvSpPr>
        <p:spPr>
          <a:xfrm>
            <a:off x="320683" y="843145"/>
            <a:ext cx="8523453" cy="1262997"/>
          </a:xfrm>
          <a:prstGeom prst="rect">
            <a:avLst/>
          </a:prstGeom>
          <a:solidFill>
            <a:schemeClr val="accent6">
              <a:lumMod val="20000"/>
              <a:lumOff val="80000"/>
            </a:schemeClr>
          </a:solidFill>
        </p:spPr>
        <p:txBody>
          <a:bodyPr spcFirstLastPara="1" wrap="square" lIns="91425" tIns="91425" rIns="91425" bIns="91425" anchor="t" anchorCtr="0">
            <a:noAutofit/>
          </a:bodyPr>
          <a:lstStyle/>
          <a:p>
            <a:pPr marL="114300" indent="0">
              <a:spcBef>
                <a:spcPts val="0"/>
              </a:spcBef>
              <a:buSzPts val="1800"/>
              <a:buNone/>
            </a:pPr>
            <a:r>
              <a:rPr lang="en" b="1" dirty="0"/>
              <a:t>Bag of Words</a:t>
            </a:r>
          </a:p>
          <a:p>
            <a:pPr marL="114300" indent="0">
              <a:spcBef>
                <a:spcPts val="0"/>
              </a:spcBef>
              <a:buSzPts val="1800"/>
              <a:buNone/>
            </a:pPr>
            <a:r>
              <a:rPr lang="en" dirty="0"/>
              <a:t>Tem como objetivo construir uma matriz onde cada coluna representa uma palavra do vocabulário de um documento e cada linha um texto desse documento</a:t>
            </a:r>
            <a:endParaRPr dirty="0"/>
          </a:p>
        </p:txBody>
      </p:sp>
      <p:sp>
        <p:nvSpPr>
          <p:cNvPr id="582" name="Google Shape;582;p2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25" name="Agrupar 24" descr="A imagem mostra dois blocos de texto, cada um representando uma frase diferente. Abaixo de cada frase, as palavras são separadas em quadrados individuais, representando os tokens extraídos de cada frase.&#10;&#10;Descrição detalhada:&#10;&#10;    Texto 1: Acima do primeiro conjunto, há um retângulo cinza escuro com a frase &quot;Aquele é um cachorro fofo&quot;.&#10;        Abaixo, essa frase é dividida em cinco quadrados verdes, cada um contendo uma palavra separada: &quot;aquele&quot;, &quot;é&quot;, &quot;um&quot;, &quot;cachorro&quot; e &quot;fofo&quot;. Cada quadrado verde representa um token da frase, que é uma palavra isolada.&#10;&#10;    Texto 2: À direita, há outro retângulo cinza escuro com a frase &quot;Meu gato é fofo&quot;.&#10;        Logo abaixo, essa frase é dividida em quatro quadrados azuis, cada um contendo uma palavra: &quot;meu&quot;, &quot;gato&quot;, &quot;é&quot; e &quot;fofo&quot;. Assim como no primeiro conjunto, cada quadrado azul representa um token, ou seja, uma palavra isolada.&#10;&#10;Entre os dois textos e seus respectivos tokens, há setas apontando para baixo, indicando o processo de separação das frases em palavras individuais (tokens).&#10;&#10;Resumo do propósito da imagem: A imagem ilustra como um texto é transformado em tokens, um conceito usado no modelo bag-of-words (ou &quot;saco de palavras&quot;), onde cada frase é dividida em suas palavras componentes para análise, desconsiderando a ordem em que aparecem.">
            <a:extLst>
              <a:ext uri="{FF2B5EF4-FFF2-40B4-BE49-F238E27FC236}">
                <a16:creationId xmlns:a16="http://schemas.microsoft.com/office/drawing/2014/main" id="{CBA862A1-042B-7D3D-53BB-05F17629A6AD}"/>
              </a:ext>
            </a:extLst>
          </p:cNvPr>
          <p:cNvGrpSpPr/>
          <p:nvPr/>
        </p:nvGrpSpPr>
        <p:grpSpPr>
          <a:xfrm>
            <a:off x="509340" y="2401900"/>
            <a:ext cx="8125320" cy="2128542"/>
            <a:chOff x="114538" y="2171813"/>
            <a:chExt cx="8125320" cy="2128542"/>
          </a:xfrm>
        </p:grpSpPr>
        <p:sp>
          <p:nvSpPr>
            <p:cNvPr id="3" name="Retângulo: Cantos Arredondados 2">
              <a:extLst>
                <a:ext uri="{FF2B5EF4-FFF2-40B4-BE49-F238E27FC236}">
                  <a16:creationId xmlns:a16="http://schemas.microsoft.com/office/drawing/2014/main" id="{AFA3603A-FE47-7A6A-A7AA-6D92B1116743}"/>
                </a:ext>
              </a:extLst>
            </p:cNvPr>
            <p:cNvSpPr/>
            <p:nvPr/>
          </p:nvSpPr>
          <p:spPr>
            <a:xfrm>
              <a:off x="119826" y="2571750"/>
              <a:ext cx="3055815" cy="5080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Aquele é um cachorro fofo</a:t>
              </a:r>
            </a:p>
          </p:txBody>
        </p:sp>
        <p:sp>
          <p:nvSpPr>
            <p:cNvPr id="4" name="Retângulo: Cantos Arredondados 3">
              <a:extLst>
                <a:ext uri="{FF2B5EF4-FFF2-40B4-BE49-F238E27FC236}">
                  <a16:creationId xmlns:a16="http://schemas.microsoft.com/office/drawing/2014/main" id="{05107A15-1FE8-5279-B795-12EDF7F627C1}"/>
                </a:ext>
              </a:extLst>
            </p:cNvPr>
            <p:cNvSpPr/>
            <p:nvPr/>
          </p:nvSpPr>
          <p:spPr>
            <a:xfrm>
              <a:off x="5122985" y="2571750"/>
              <a:ext cx="2273975" cy="5080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Meu gato é fofo</a:t>
              </a:r>
            </a:p>
          </p:txBody>
        </p:sp>
        <p:sp>
          <p:nvSpPr>
            <p:cNvPr id="5" name="Retângulo: Cantos Superiores Arredondados 4">
              <a:extLst>
                <a:ext uri="{FF2B5EF4-FFF2-40B4-BE49-F238E27FC236}">
                  <a16:creationId xmlns:a16="http://schemas.microsoft.com/office/drawing/2014/main" id="{6EFBEB37-9832-1360-07BC-AC1E56FC9CCC}"/>
                </a:ext>
              </a:extLst>
            </p:cNvPr>
            <p:cNvSpPr/>
            <p:nvPr/>
          </p:nvSpPr>
          <p:spPr>
            <a:xfrm>
              <a:off x="119826" y="3792355"/>
              <a:ext cx="898769" cy="508000"/>
            </a:xfrm>
            <a:prstGeom prst="round2Same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aquele</a:t>
              </a:r>
            </a:p>
          </p:txBody>
        </p:sp>
        <p:sp>
          <p:nvSpPr>
            <p:cNvPr id="6" name="Retângulo: Cantos Superiores Arredondados 5">
              <a:extLst>
                <a:ext uri="{FF2B5EF4-FFF2-40B4-BE49-F238E27FC236}">
                  <a16:creationId xmlns:a16="http://schemas.microsoft.com/office/drawing/2014/main" id="{8DBAC370-6556-A673-B035-78139E0AB3FE}"/>
                </a:ext>
              </a:extLst>
            </p:cNvPr>
            <p:cNvSpPr/>
            <p:nvPr/>
          </p:nvSpPr>
          <p:spPr>
            <a:xfrm>
              <a:off x="1116287" y="3792355"/>
              <a:ext cx="543169" cy="508000"/>
            </a:xfrm>
            <a:prstGeom prst="round2Same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é</a:t>
              </a:r>
            </a:p>
          </p:txBody>
        </p:sp>
        <p:sp>
          <p:nvSpPr>
            <p:cNvPr id="7" name="Retângulo: Cantos Superiores Arredondados 6">
              <a:extLst>
                <a:ext uri="{FF2B5EF4-FFF2-40B4-BE49-F238E27FC236}">
                  <a16:creationId xmlns:a16="http://schemas.microsoft.com/office/drawing/2014/main" id="{851DC044-C870-B0CA-D2D1-12EC46AA73D2}"/>
                </a:ext>
              </a:extLst>
            </p:cNvPr>
            <p:cNvSpPr/>
            <p:nvPr/>
          </p:nvSpPr>
          <p:spPr>
            <a:xfrm>
              <a:off x="1757148" y="3792355"/>
              <a:ext cx="636954" cy="508000"/>
            </a:xfrm>
            <a:prstGeom prst="round2Same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um</a:t>
              </a:r>
            </a:p>
          </p:txBody>
        </p:sp>
        <p:sp>
          <p:nvSpPr>
            <p:cNvPr id="8" name="Retângulo: Cantos Superiores Arredondados 7">
              <a:extLst>
                <a:ext uri="{FF2B5EF4-FFF2-40B4-BE49-F238E27FC236}">
                  <a16:creationId xmlns:a16="http://schemas.microsoft.com/office/drawing/2014/main" id="{5B36F630-D6AB-92BF-C53E-6D6B85BFBF11}"/>
                </a:ext>
              </a:extLst>
            </p:cNvPr>
            <p:cNvSpPr/>
            <p:nvPr/>
          </p:nvSpPr>
          <p:spPr>
            <a:xfrm>
              <a:off x="2491794" y="3792355"/>
              <a:ext cx="1105877" cy="508000"/>
            </a:xfrm>
            <a:prstGeom prst="round2Same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cachorro</a:t>
              </a:r>
            </a:p>
          </p:txBody>
        </p:sp>
        <p:sp>
          <p:nvSpPr>
            <p:cNvPr id="9" name="Retângulo: Cantos Superiores Arredondados 8">
              <a:extLst>
                <a:ext uri="{FF2B5EF4-FFF2-40B4-BE49-F238E27FC236}">
                  <a16:creationId xmlns:a16="http://schemas.microsoft.com/office/drawing/2014/main" id="{DAB8382B-62B0-E551-781F-3B2378C8498A}"/>
                </a:ext>
              </a:extLst>
            </p:cNvPr>
            <p:cNvSpPr/>
            <p:nvPr/>
          </p:nvSpPr>
          <p:spPr>
            <a:xfrm>
              <a:off x="3695363" y="3792355"/>
              <a:ext cx="898769" cy="508000"/>
            </a:xfrm>
            <a:prstGeom prst="round2Same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fofo</a:t>
              </a:r>
            </a:p>
          </p:txBody>
        </p:sp>
        <p:sp>
          <p:nvSpPr>
            <p:cNvPr id="10" name="Retângulo: Cantos Superiores Arredondados 9">
              <a:extLst>
                <a:ext uri="{FF2B5EF4-FFF2-40B4-BE49-F238E27FC236}">
                  <a16:creationId xmlns:a16="http://schemas.microsoft.com/office/drawing/2014/main" id="{E8C73658-E6F9-DB64-8B04-7DC9C77C06D7}"/>
                </a:ext>
              </a:extLst>
            </p:cNvPr>
            <p:cNvSpPr/>
            <p:nvPr/>
          </p:nvSpPr>
          <p:spPr>
            <a:xfrm>
              <a:off x="5098226" y="3780632"/>
              <a:ext cx="671972" cy="508000"/>
            </a:xfrm>
            <a:prstGeom prst="round2Same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meu</a:t>
              </a:r>
            </a:p>
          </p:txBody>
        </p:sp>
        <p:sp>
          <p:nvSpPr>
            <p:cNvPr id="11" name="Retângulo: Cantos Superiores Arredondados 10">
              <a:extLst>
                <a:ext uri="{FF2B5EF4-FFF2-40B4-BE49-F238E27FC236}">
                  <a16:creationId xmlns:a16="http://schemas.microsoft.com/office/drawing/2014/main" id="{06C5223F-B106-C76A-2BC0-BD761E338AFA}"/>
                </a:ext>
              </a:extLst>
            </p:cNvPr>
            <p:cNvSpPr/>
            <p:nvPr/>
          </p:nvSpPr>
          <p:spPr>
            <a:xfrm>
              <a:off x="5867890" y="3780632"/>
              <a:ext cx="734646" cy="508000"/>
            </a:xfrm>
            <a:prstGeom prst="round2Same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gato</a:t>
              </a:r>
            </a:p>
          </p:txBody>
        </p:sp>
        <p:sp>
          <p:nvSpPr>
            <p:cNvPr id="12" name="Retângulo: Cantos Superiores Arredondados 11">
              <a:extLst>
                <a:ext uri="{FF2B5EF4-FFF2-40B4-BE49-F238E27FC236}">
                  <a16:creationId xmlns:a16="http://schemas.microsoft.com/office/drawing/2014/main" id="{59CD4211-B8AD-5F7D-B628-EA3394B16FA0}"/>
                </a:ext>
              </a:extLst>
            </p:cNvPr>
            <p:cNvSpPr/>
            <p:nvPr/>
          </p:nvSpPr>
          <p:spPr>
            <a:xfrm>
              <a:off x="6700228" y="3780632"/>
              <a:ext cx="543169" cy="508000"/>
            </a:xfrm>
            <a:prstGeom prst="round2Same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é</a:t>
              </a:r>
            </a:p>
          </p:txBody>
        </p:sp>
        <p:sp>
          <p:nvSpPr>
            <p:cNvPr id="13" name="Retângulo: Cantos Superiores Arredondados 12">
              <a:extLst>
                <a:ext uri="{FF2B5EF4-FFF2-40B4-BE49-F238E27FC236}">
                  <a16:creationId xmlns:a16="http://schemas.microsoft.com/office/drawing/2014/main" id="{1969B53C-1D1E-9EF8-9585-4C86458BD20B}"/>
                </a:ext>
              </a:extLst>
            </p:cNvPr>
            <p:cNvSpPr/>
            <p:nvPr/>
          </p:nvSpPr>
          <p:spPr>
            <a:xfrm>
              <a:off x="7341089" y="3780632"/>
              <a:ext cx="898769" cy="508000"/>
            </a:xfrm>
            <a:prstGeom prst="round2Same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fofo</a:t>
              </a:r>
            </a:p>
          </p:txBody>
        </p:sp>
        <p:sp>
          <p:nvSpPr>
            <p:cNvPr id="16" name="CaixaDeTexto 15">
              <a:extLst>
                <a:ext uri="{FF2B5EF4-FFF2-40B4-BE49-F238E27FC236}">
                  <a16:creationId xmlns:a16="http://schemas.microsoft.com/office/drawing/2014/main" id="{CD6EA693-5D14-8D8E-45FF-4B5C4EC352EC}"/>
                </a:ext>
              </a:extLst>
            </p:cNvPr>
            <p:cNvSpPr txBox="1"/>
            <p:nvPr/>
          </p:nvSpPr>
          <p:spPr>
            <a:xfrm>
              <a:off x="114538" y="2171813"/>
              <a:ext cx="854849" cy="369332"/>
            </a:xfrm>
            <a:prstGeom prst="rect">
              <a:avLst/>
            </a:prstGeom>
            <a:noFill/>
          </p:spPr>
          <p:txBody>
            <a:bodyPr wrap="none" rtlCol="0">
              <a:spAutoFit/>
            </a:bodyPr>
            <a:lstStyle/>
            <a:p>
              <a:r>
                <a:rPr lang="pt-BR" dirty="0"/>
                <a:t>Texto 1</a:t>
              </a:r>
            </a:p>
          </p:txBody>
        </p:sp>
        <p:sp>
          <p:nvSpPr>
            <p:cNvPr id="17" name="CaixaDeTexto 16">
              <a:extLst>
                <a:ext uri="{FF2B5EF4-FFF2-40B4-BE49-F238E27FC236}">
                  <a16:creationId xmlns:a16="http://schemas.microsoft.com/office/drawing/2014/main" id="{59F5AAC3-76BF-C897-FF4F-CA8E1F14FBF0}"/>
                </a:ext>
              </a:extLst>
            </p:cNvPr>
            <p:cNvSpPr txBox="1"/>
            <p:nvPr/>
          </p:nvSpPr>
          <p:spPr>
            <a:xfrm>
              <a:off x="569210" y="3176026"/>
              <a:ext cx="821956" cy="369332"/>
            </a:xfrm>
            <a:prstGeom prst="rect">
              <a:avLst/>
            </a:prstGeom>
            <a:noFill/>
          </p:spPr>
          <p:txBody>
            <a:bodyPr wrap="none" rtlCol="0">
              <a:spAutoFit/>
            </a:bodyPr>
            <a:lstStyle/>
            <a:p>
              <a:r>
                <a:rPr lang="pt-BR" dirty="0"/>
                <a:t>Tokens</a:t>
              </a:r>
            </a:p>
          </p:txBody>
        </p:sp>
        <p:cxnSp>
          <p:nvCxnSpPr>
            <p:cNvPr id="21" name="Conector de Seta Reta 20">
              <a:extLst>
                <a:ext uri="{FF2B5EF4-FFF2-40B4-BE49-F238E27FC236}">
                  <a16:creationId xmlns:a16="http://schemas.microsoft.com/office/drawing/2014/main" id="{617F014E-A29A-2A2D-5DC6-0D20CCC95B60}"/>
                </a:ext>
              </a:extLst>
            </p:cNvPr>
            <p:cNvCxnSpPr/>
            <p:nvPr/>
          </p:nvCxnSpPr>
          <p:spPr>
            <a:xfrm>
              <a:off x="569210" y="3079750"/>
              <a:ext cx="0" cy="60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CaixaDeTexto 21">
              <a:extLst>
                <a:ext uri="{FF2B5EF4-FFF2-40B4-BE49-F238E27FC236}">
                  <a16:creationId xmlns:a16="http://schemas.microsoft.com/office/drawing/2014/main" id="{97FFF7C9-8057-81D8-2CA8-DCD171DD50FD}"/>
                </a:ext>
              </a:extLst>
            </p:cNvPr>
            <p:cNvSpPr txBox="1"/>
            <p:nvPr/>
          </p:nvSpPr>
          <p:spPr>
            <a:xfrm>
              <a:off x="5098226" y="2175397"/>
              <a:ext cx="854849" cy="369332"/>
            </a:xfrm>
            <a:prstGeom prst="rect">
              <a:avLst/>
            </a:prstGeom>
            <a:noFill/>
          </p:spPr>
          <p:txBody>
            <a:bodyPr wrap="none" rtlCol="0">
              <a:spAutoFit/>
            </a:bodyPr>
            <a:lstStyle/>
            <a:p>
              <a:r>
                <a:rPr lang="pt-BR" dirty="0"/>
                <a:t>Texto 2</a:t>
              </a:r>
            </a:p>
          </p:txBody>
        </p:sp>
        <p:sp>
          <p:nvSpPr>
            <p:cNvPr id="23" name="CaixaDeTexto 22">
              <a:extLst>
                <a:ext uri="{FF2B5EF4-FFF2-40B4-BE49-F238E27FC236}">
                  <a16:creationId xmlns:a16="http://schemas.microsoft.com/office/drawing/2014/main" id="{5C7EE5B6-0B35-15B9-923A-2175ABB237A7}"/>
                </a:ext>
              </a:extLst>
            </p:cNvPr>
            <p:cNvSpPr txBox="1"/>
            <p:nvPr/>
          </p:nvSpPr>
          <p:spPr>
            <a:xfrm>
              <a:off x="5456912" y="3181235"/>
              <a:ext cx="821956" cy="369332"/>
            </a:xfrm>
            <a:prstGeom prst="rect">
              <a:avLst/>
            </a:prstGeom>
            <a:noFill/>
          </p:spPr>
          <p:txBody>
            <a:bodyPr wrap="none" rtlCol="0">
              <a:spAutoFit/>
            </a:bodyPr>
            <a:lstStyle/>
            <a:p>
              <a:r>
                <a:rPr lang="pt-BR" dirty="0"/>
                <a:t>Tokens</a:t>
              </a:r>
            </a:p>
          </p:txBody>
        </p:sp>
        <p:cxnSp>
          <p:nvCxnSpPr>
            <p:cNvPr id="24" name="Conector de Seta Reta 23">
              <a:extLst>
                <a:ext uri="{FF2B5EF4-FFF2-40B4-BE49-F238E27FC236}">
                  <a16:creationId xmlns:a16="http://schemas.microsoft.com/office/drawing/2014/main" id="{341B0678-B8E7-8D80-4BF9-D50BFD163932}"/>
                </a:ext>
              </a:extLst>
            </p:cNvPr>
            <p:cNvCxnSpPr/>
            <p:nvPr/>
          </p:nvCxnSpPr>
          <p:spPr>
            <a:xfrm>
              <a:off x="5456912" y="3084959"/>
              <a:ext cx="0" cy="60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79">
          <a:extLst>
            <a:ext uri="{FF2B5EF4-FFF2-40B4-BE49-F238E27FC236}">
              <a16:creationId xmlns:a16="http://schemas.microsoft.com/office/drawing/2014/main" id="{1AD6CB6E-B083-F326-5E97-4FDB2734B376}"/>
            </a:ext>
          </a:extLst>
        </p:cNvPr>
        <p:cNvGrpSpPr/>
        <p:nvPr/>
      </p:nvGrpSpPr>
      <p:grpSpPr>
        <a:xfrm>
          <a:off x="0" y="0"/>
          <a:ext cx="0" cy="0"/>
          <a:chOff x="0" y="0"/>
          <a:chExt cx="0" cy="0"/>
        </a:xfrm>
      </p:grpSpPr>
      <p:pic>
        <p:nvPicPr>
          <p:cNvPr id="20" name="Imagem 19" descr="Salem é muito fofo! Ele tem uma pelagem preta e olhos verdes intensos, que se destacam bastante. Na foto, ele está com uma expressão curiosa, e dá para ver a pontinha da língua dele para fora, o que deixa a expressão ainda mais adorável.">
            <a:extLst>
              <a:ext uri="{FF2B5EF4-FFF2-40B4-BE49-F238E27FC236}">
                <a16:creationId xmlns:a16="http://schemas.microsoft.com/office/drawing/2014/main" id="{5169DD35-8DDC-BB3C-48ED-CBE9956EC447}"/>
              </a:ext>
            </a:extLst>
          </p:cNvPr>
          <p:cNvPicPr>
            <a:picLocks noChangeAspect="1"/>
          </p:cNvPicPr>
          <p:nvPr/>
        </p:nvPicPr>
        <p:blipFill>
          <a:blip r:embed="rId3"/>
          <a:stretch>
            <a:fillRect/>
          </a:stretch>
        </p:blipFill>
        <p:spPr>
          <a:xfrm>
            <a:off x="3005137" y="482600"/>
            <a:ext cx="3133725" cy="4178300"/>
          </a:xfrm>
          <a:prstGeom prst="rect">
            <a:avLst/>
          </a:prstGeom>
        </p:spPr>
      </p:pic>
      <p:sp>
        <p:nvSpPr>
          <p:cNvPr id="582" name="Google Shape;582;p28">
            <a:extLst>
              <a:ext uri="{FF2B5EF4-FFF2-40B4-BE49-F238E27FC236}">
                <a16:creationId xmlns:a16="http://schemas.microsoft.com/office/drawing/2014/main" id="{D843BD42-1604-6188-B29B-AFB2A402A8D9}"/>
              </a:ext>
            </a:extLst>
          </p:cNvPr>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None/>
            </a:pPr>
            <a:fld id="{00000000-1234-1234-1234-123412341234}" type="slidenum">
              <a:rPr lang="en-US" sz="700"/>
              <a:pPr lvl="0" indent="0">
                <a:lnSpc>
                  <a:spcPct val="90000"/>
                </a:lnSpc>
                <a:spcBef>
                  <a:spcPts val="0"/>
                </a:spcBef>
                <a:spcAft>
                  <a:spcPts val="600"/>
                </a:spcAft>
                <a:buNone/>
              </a:pPr>
              <a:t>12</a:t>
            </a:fld>
            <a:endParaRPr lang="en-US" sz="700"/>
          </a:p>
        </p:txBody>
      </p:sp>
    </p:spTree>
    <p:extLst>
      <p:ext uri="{BB962C8B-B14F-4D97-AF65-F5344CB8AC3E}">
        <p14:creationId xmlns:p14="http://schemas.microsoft.com/office/powerpoint/2010/main" val="773865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9">
          <a:extLst>
            <a:ext uri="{FF2B5EF4-FFF2-40B4-BE49-F238E27FC236}">
              <a16:creationId xmlns:a16="http://schemas.microsoft.com/office/drawing/2014/main" id="{DEEBF538-0363-DEFC-4FC1-422D56200A2E}"/>
            </a:ext>
          </a:extLst>
        </p:cNvPr>
        <p:cNvGrpSpPr/>
        <p:nvPr/>
      </p:nvGrpSpPr>
      <p:grpSpPr>
        <a:xfrm>
          <a:off x="0" y="0"/>
          <a:ext cx="0" cy="0"/>
          <a:chOff x="0" y="0"/>
          <a:chExt cx="0" cy="0"/>
        </a:xfrm>
      </p:grpSpPr>
      <p:sp>
        <p:nvSpPr>
          <p:cNvPr id="580" name="Google Shape;580;p28">
            <a:extLst>
              <a:ext uri="{FF2B5EF4-FFF2-40B4-BE49-F238E27FC236}">
                <a16:creationId xmlns:a16="http://schemas.microsoft.com/office/drawing/2014/main" id="{FB6218F5-D0FB-469D-D7FE-99ADFC33A8AE}"/>
              </a:ext>
            </a:extLst>
          </p:cNvPr>
          <p:cNvSpPr txBox="1">
            <a:spLocks noGrp="1"/>
          </p:cNvSpPr>
          <p:nvPr>
            <p:ph type="title"/>
          </p:nvPr>
        </p:nvSpPr>
        <p:spPr>
          <a:xfrm>
            <a:off x="332767" y="127345"/>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2400" dirty="0">
                <a:solidFill>
                  <a:schemeClr val="dk1"/>
                </a:solidFill>
              </a:rPr>
              <a:t>Extração de características</a:t>
            </a:r>
          </a:p>
        </p:txBody>
      </p:sp>
      <p:sp>
        <p:nvSpPr>
          <p:cNvPr id="581" name="Google Shape;581;p28">
            <a:extLst>
              <a:ext uri="{FF2B5EF4-FFF2-40B4-BE49-F238E27FC236}">
                <a16:creationId xmlns:a16="http://schemas.microsoft.com/office/drawing/2014/main" id="{460F624C-C469-2805-E5EB-E9D317E270B0}"/>
              </a:ext>
            </a:extLst>
          </p:cNvPr>
          <p:cNvSpPr txBox="1">
            <a:spLocks noGrp="1"/>
          </p:cNvSpPr>
          <p:nvPr>
            <p:ph type="body" idx="1"/>
          </p:nvPr>
        </p:nvSpPr>
        <p:spPr>
          <a:xfrm>
            <a:off x="393558" y="814369"/>
            <a:ext cx="1831267" cy="508000"/>
          </a:xfrm>
          <a:prstGeom prst="rect">
            <a:avLst/>
          </a:prstGeom>
          <a:solidFill>
            <a:schemeClr val="accent6">
              <a:lumMod val="20000"/>
              <a:lumOff val="80000"/>
            </a:schemeClr>
          </a:solidFill>
        </p:spPr>
        <p:txBody>
          <a:bodyPr spcFirstLastPara="1" wrap="square" lIns="91425" tIns="91425" rIns="91425" bIns="91425" anchor="t" anchorCtr="0">
            <a:noAutofit/>
          </a:bodyPr>
          <a:lstStyle/>
          <a:p>
            <a:pPr marL="114300" indent="0">
              <a:spcBef>
                <a:spcPts val="0"/>
              </a:spcBef>
              <a:buSzPts val="1800"/>
              <a:buNone/>
            </a:pPr>
            <a:r>
              <a:rPr lang="en" b="1" dirty="0"/>
              <a:t>Bag of Words</a:t>
            </a:r>
          </a:p>
        </p:txBody>
      </p:sp>
      <p:sp>
        <p:nvSpPr>
          <p:cNvPr id="582" name="Google Shape;582;p28">
            <a:extLst>
              <a:ext uri="{FF2B5EF4-FFF2-40B4-BE49-F238E27FC236}">
                <a16:creationId xmlns:a16="http://schemas.microsoft.com/office/drawing/2014/main" id="{4A2A887C-7D19-4D28-F0DC-781CEDB2494C}"/>
              </a:ext>
            </a:extLst>
          </p:cNvPr>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32" name="Agrupar 31" descr="A imagem mostra o processo de criação de um vocabulário a partir de textos tokenizados, usando dois exemplos de frases.&#10;&#10;Descrição detalhada:&#10;&#10;    Textos Tokenizados: Na parte superior, há dois conjuntos de quadrados coloridos representando duas frases tokenizadas (ou seja, divididas em palavras).&#10;        O primeiro conjunto de quadrados é verde e contém as palavras &quot;aquele&quot;, &quot;é&quot;, &quot;um&quot;, &quot;cachorro&quot; e &quot;fofo&quot;.&#10;        O segundo conjunto de quadrados é azul e contém as palavras &quot;meu&quot;, &quot;gato&quot;, &quot;é&quot; e &quot;fofo&quot;.&#10;&#10;    Vocabulário: Abaixo dos textos tokenizados, uma seta aponta para baixo e indica a criação de um &quot;vocabulário&quot;. O vocabulário é representado por um conjunto de quadrados laranja com todas as palavras únicas encontradas nas frases originais.&#10;        Esses quadrados contêm as palavras: &quot;aquele&quot;, &quot;é&quot;, &quot;um&quot;, &quot;cachorro&quot;, &quot;fofo&quot;, &quot;meu&quot; e &quot;gato&quot;.&#10;&#10;Propósito da imagem: A imagem ilustra como, a partir de frases tokenizadas, é possível criar um vocabulário com palavras únicas. Esse vocabulário é essencial no modelo bag-of-words, pois permite representar textos apenas pela presença ou ausência das palavras do vocabulário, desconsiderando duplicações ou a ordem das palavras.">
            <a:extLst>
              <a:ext uri="{FF2B5EF4-FFF2-40B4-BE49-F238E27FC236}">
                <a16:creationId xmlns:a16="http://schemas.microsoft.com/office/drawing/2014/main" id="{502EB2C2-CC42-E377-21A4-18FE087B02C9}"/>
              </a:ext>
            </a:extLst>
          </p:cNvPr>
          <p:cNvGrpSpPr/>
          <p:nvPr/>
        </p:nvGrpSpPr>
        <p:grpSpPr>
          <a:xfrm>
            <a:off x="393558" y="1585657"/>
            <a:ext cx="8136933" cy="2394927"/>
            <a:chOff x="393558" y="1585657"/>
            <a:chExt cx="8136933" cy="2394927"/>
          </a:xfrm>
        </p:grpSpPr>
        <p:sp>
          <p:nvSpPr>
            <p:cNvPr id="5" name="Retângulo: Cantos Superiores Arredondados 4">
              <a:extLst>
                <a:ext uri="{FF2B5EF4-FFF2-40B4-BE49-F238E27FC236}">
                  <a16:creationId xmlns:a16="http://schemas.microsoft.com/office/drawing/2014/main" id="{CDB2984F-6389-4AAA-BD2F-5A49AC7D4512}"/>
                </a:ext>
              </a:extLst>
            </p:cNvPr>
            <p:cNvSpPr/>
            <p:nvPr/>
          </p:nvSpPr>
          <p:spPr>
            <a:xfrm>
              <a:off x="410459" y="2075473"/>
              <a:ext cx="898769" cy="508000"/>
            </a:xfrm>
            <a:prstGeom prst="round2Same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aquele</a:t>
              </a:r>
            </a:p>
          </p:txBody>
        </p:sp>
        <p:sp>
          <p:nvSpPr>
            <p:cNvPr id="6" name="Retângulo: Cantos Superiores Arredondados 5">
              <a:extLst>
                <a:ext uri="{FF2B5EF4-FFF2-40B4-BE49-F238E27FC236}">
                  <a16:creationId xmlns:a16="http://schemas.microsoft.com/office/drawing/2014/main" id="{70D3C3ED-3836-CFD7-5E69-7DBD61362F01}"/>
                </a:ext>
              </a:extLst>
            </p:cNvPr>
            <p:cNvSpPr/>
            <p:nvPr/>
          </p:nvSpPr>
          <p:spPr>
            <a:xfrm>
              <a:off x="1406920" y="2075473"/>
              <a:ext cx="543169" cy="508000"/>
            </a:xfrm>
            <a:prstGeom prst="round2Same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é</a:t>
              </a:r>
            </a:p>
          </p:txBody>
        </p:sp>
        <p:sp>
          <p:nvSpPr>
            <p:cNvPr id="7" name="Retângulo: Cantos Superiores Arredondados 6">
              <a:extLst>
                <a:ext uri="{FF2B5EF4-FFF2-40B4-BE49-F238E27FC236}">
                  <a16:creationId xmlns:a16="http://schemas.microsoft.com/office/drawing/2014/main" id="{FCF9ED4F-165C-8CF3-48AE-20D8643B0F9D}"/>
                </a:ext>
              </a:extLst>
            </p:cNvPr>
            <p:cNvSpPr/>
            <p:nvPr/>
          </p:nvSpPr>
          <p:spPr>
            <a:xfrm>
              <a:off x="2047781" y="2075473"/>
              <a:ext cx="636954" cy="508000"/>
            </a:xfrm>
            <a:prstGeom prst="round2Same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um</a:t>
              </a:r>
            </a:p>
          </p:txBody>
        </p:sp>
        <p:sp>
          <p:nvSpPr>
            <p:cNvPr id="8" name="Retângulo: Cantos Superiores Arredondados 7">
              <a:extLst>
                <a:ext uri="{FF2B5EF4-FFF2-40B4-BE49-F238E27FC236}">
                  <a16:creationId xmlns:a16="http://schemas.microsoft.com/office/drawing/2014/main" id="{3C84BE16-E97A-8E33-CE29-F10D51E9CD1D}"/>
                </a:ext>
              </a:extLst>
            </p:cNvPr>
            <p:cNvSpPr/>
            <p:nvPr/>
          </p:nvSpPr>
          <p:spPr>
            <a:xfrm>
              <a:off x="2782427" y="2075473"/>
              <a:ext cx="1105877" cy="508000"/>
            </a:xfrm>
            <a:prstGeom prst="round2Same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cachorro</a:t>
              </a:r>
            </a:p>
          </p:txBody>
        </p:sp>
        <p:sp>
          <p:nvSpPr>
            <p:cNvPr id="9" name="Retângulo: Cantos Superiores Arredondados 8">
              <a:extLst>
                <a:ext uri="{FF2B5EF4-FFF2-40B4-BE49-F238E27FC236}">
                  <a16:creationId xmlns:a16="http://schemas.microsoft.com/office/drawing/2014/main" id="{8D66BCF8-B844-68FE-CF09-327FADCE9950}"/>
                </a:ext>
              </a:extLst>
            </p:cNvPr>
            <p:cNvSpPr/>
            <p:nvPr/>
          </p:nvSpPr>
          <p:spPr>
            <a:xfrm>
              <a:off x="3985996" y="2075473"/>
              <a:ext cx="898769" cy="508000"/>
            </a:xfrm>
            <a:prstGeom prst="round2Same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fofo</a:t>
              </a:r>
            </a:p>
          </p:txBody>
        </p:sp>
        <p:sp>
          <p:nvSpPr>
            <p:cNvPr id="10" name="Retângulo: Cantos Superiores Arredondados 9">
              <a:extLst>
                <a:ext uri="{FF2B5EF4-FFF2-40B4-BE49-F238E27FC236}">
                  <a16:creationId xmlns:a16="http://schemas.microsoft.com/office/drawing/2014/main" id="{32F7B406-7D65-FB70-1D68-DA36EB22D122}"/>
                </a:ext>
              </a:extLst>
            </p:cNvPr>
            <p:cNvSpPr/>
            <p:nvPr/>
          </p:nvSpPr>
          <p:spPr>
            <a:xfrm>
              <a:off x="5388859" y="2063750"/>
              <a:ext cx="671972" cy="508000"/>
            </a:xfrm>
            <a:prstGeom prst="round2Same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meu</a:t>
              </a:r>
            </a:p>
          </p:txBody>
        </p:sp>
        <p:sp>
          <p:nvSpPr>
            <p:cNvPr id="11" name="Retângulo: Cantos Superiores Arredondados 10">
              <a:extLst>
                <a:ext uri="{FF2B5EF4-FFF2-40B4-BE49-F238E27FC236}">
                  <a16:creationId xmlns:a16="http://schemas.microsoft.com/office/drawing/2014/main" id="{7E8D01ED-CBCC-EEE1-2FA6-EF6228E6287D}"/>
                </a:ext>
              </a:extLst>
            </p:cNvPr>
            <p:cNvSpPr/>
            <p:nvPr/>
          </p:nvSpPr>
          <p:spPr>
            <a:xfrm>
              <a:off x="6158523" y="2063750"/>
              <a:ext cx="734646" cy="508000"/>
            </a:xfrm>
            <a:prstGeom prst="round2Same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gato</a:t>
              </a:r>
            </a:p>
          </p:txBody>
        </p:sp>
        <p:sp>
          <p:nvSpPr>
            <p:cNvPr id="12" name="Retângulo: Cantos Superiores Arredondados 11">
              <a:extLst>
                <a:ext uri="{FF2B5EF4-FFF2-40B4-BE49-F238E27FC236}">
                  <a16:creationId xmlns:a16="http://schemas.microsoft.com/office/drawing/2014/main" id="{A9A7BF4F-A92B-85B9-0AFF-7B1CB6183BEB}"/>
                </a:ext>
              </a:extLst>
            </p:cNvPr>
            <p:cNvSpPr/>
            <p:nvPr/>
          </p:nvSpPr>
          <p:spPr>
            <a:xfrm>
              <a:off x="6990861" y="2063750"/>
              <a:ext cx="543169" cy="508000"/>
            </a:xfrm>
            <a:prstGeom prst="round2Same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é</a:t>
              </a:r>
            </a:p>
          </p:txBody>
        </p:sp>
        <p:sp>
          <p:nvSpPr>
            <p:cNvPr id="13" name="Retângulo: Cantos Superiores Arredondados 12">
              <a:extLst>
                <a:ext uri="{FF2B5EF4-FFF2-40B4-BE49-F238E27FC236}">
                  <a16:creationId xmlns:a16="http://schemas.microsoft.com/office/drawing/2014/main" id="{F65AA102-D12E-A9DB-E152-38698F6B8760}"/>
                </a:ext>
              </a:extLst>
            </p:cNvPr>
            <p:cNvSpPr/>
            <p:nvPr/>
          </p:nvSpPr>
          <p:spPr>
            <a:xfrm>
              <a:off x="7631722" y="2063750"/>
              <a:ext cx="898769" cy="508000"/>
            </a:xfrm>
            <a:prstGeom prst="round2Same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fofo</a:t>
              </a:r>
            </a:p>
          </p:txBody>
        </p:sp>
        <p:sp>
          <p:nvSpPr>
            <p:cNvPr id="2" name="Retângulo: Cantos Superiores Arredondados 1">
              <a:extLst>
                <a:ext uri="{FF2B5EF4-FFF2-40B4-BE49-F238E27FC236}">
                  <a16:creationId xmlns:a16="http://schemas.microsoft.com/office/drawing/2014/main" id="{7FD38961-40E2-3194-6E13-1B84B631D696}"/>
                </a:ext>
              </a:extLst>
            </p:cNvPr>
            <p:cNvSpPr/>
            <p:nvPr/>
          </p:nvSpPr>
          <p:spPr>
            <a:xfrm>
              <a:off x="393558" y="3466809"/>
              <a:ext cx="898769"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aquele</a:t>
              </a:r>
            </a:p>
          </p:txBody>
        </p:sp>
        <p:sp>
          <p:nvSpPr>
            <p:cNvPr id="14" name="Retângulo: Cantos Superiores Arredondados 13">
              <a:extLst>
                <a:ext uri="{FF2B5EF4-FFF2-40B4-BE49-F238E27FC236}">
                  <a16:creationId xmlns:a16="http://schemas.microsoft.com/office/drawing/2014/main" id="{20D30EDB-980F-B446-560D-EDB7BC23FDBD}"/>
                </a:ext>
              </a:extLst>
            </p:cNvPr>
            <p:cNvSpPr/>
            <p:nvPr/>
          </p:nvSpPr>
          <p:spPr>
            <a:xfrm>
              <a:off x="1416339" y="3456953"/>
              <a:ext cx="543169"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é</a:t>
              </a:r>
            </a:p>
          </p:txBody>
        </p:sp>
        <p:sp>
          <p:nvSpPr>
            <p:cNvPr id="15" name="Retângulo: Cantos Superiores Arredondados 14">
              <a:extLst>
                <a:ext uri="{FF2B5EF4-FFF2-40B4-BE49-F238E27FC236}">
                  <a16:creationId xmlns:a16="http://schemas.microsoft.com/office/drawing/2014/main" id="{AB00558E-0C9D-09DC-ECCF-32DF779988C2}"/>
                </a:ext>
              </a:extLst>
            </p:cNvPr>
            <p:cNvSpPr/>
            <p:nvPr/>
          </p:nvSpPr>
          <p:spPr>
            <a:xfrm>
              <a:off x="2083520" y="3456953"/>
              <a:ext cx="636954"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um</a:t>
              </a:r>
            </a:p>
          </p:txBody>
        </p:sp>
        <p:sp>
          <p:nvSpPr>
            <p:cNvPr id="18" name="Retângulo: Cantos Superiores Arredondados 17">
              <a:extLst>
                <a:ext uri="{FF2B5EF4-FFF2-40B4-BE49-F238E27FC236}">
                  <a16:creationId xmlns:a16="http://schemas.microsoft.com/office/drawing/2014/main" id="{7DB85AEC-05BB-7509-13E6-70DA885DC9A0}"/>
                </a:ext>
              </a:extLst>
            </p:cNvPr>
            <p:cNvSpPr/>
            <p:nvPr/>
          </p:nvSpPr>
          <p:spPr>
            <a:xfrm>
              <a:off x="2844486" y="3454913"/>
              <a:ext cx="1105877"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cachorro</a:t>
              </a:r>
            </a:p>
          </p:txBody>
        </p:sp>
        <p:sp>
          <p:nvSpPr>
            <p:cNvPr id="19" name="Retângulo: Cantos Superiores Arredondados 18">
              <a:extLst>
                <a:ext uri="{FF2B5EF4-FFF2-40B4-BE49-F238E27FC236}">
                  <a16:creationId xmlns:a16="http://schemas.microsoft.com/office/drawing/2014/main" id="{8AF79A97-FD2A-468D-5302-5DA329341BFC}"/>
                </a:ext>
              </a:extLst>
            </p:cNvPr>
            <p:cNvSpPr/>
            <p:nvPr/>
          </p:nvSpPr>
          <p:spPr>
            <a:xfrm>
              <a:off x="4074375" y="3466809"/>
              <a:ext cx="898769"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fofo</a:t>
              </a:r>
            </a:p>
          </p:txBody>
        </p:sp>
        <p:sp>
          <p:nvSpPr>
            <p:cNvPr id="20" name="Retângulo: Cantos Superiores Arredondados 19">
              <a:extLst>
                <a:ext uri="{FF2B5EF4-FFF2-40B4-BE49-F238E27FC236}">
                  <a16:creationId xmlns:a16="http://schemas.microsoft.com/office/drawing/2014/main" id="{2EA3244C-0ACD-D701-3270-906AAEBBE982}"/>
                </a:ext>
              </a:extLst>
            </p:cNvPr>
            <p:cNvSpPr/>
            <p:nvPr/>
          </p:nvSpPr>
          <p:spPr>
            <a:xfrm>
              <a:off x="5097156" y="3466809"/>
              <a:ext cx="671972"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meu</a:t>
              </a:r>
            </a:p>
          </p:txBody>
        </p:sp>
        <p:sp>
          <p:nvSpPr>
            <p:cNvPr id="26" name="Retângulo: Cantos Superiores Arredondados 25">
              <a:extLst>
                <a:ext uri="{FF2B5EF4-FFF2-40B4-BE49-F238E27FC236}">
                  <a16:creationId xmlns:a16="http://schemas.microsoft.com/office/drawing/2014/main" id="{55600209-036C-0348-90B0-9BF1507DB4A6}"/>
                </a:ext>
              </a:extLst>
            </p:cNvPr>
            <p:cNvSpPr/>
            <p:nvPr/>
          </p:nvSpPr>
          <p:spPr>
            <a:xfrm>
              <a:off x="5893140" y="3472584"/>
              <a:ext cx="734646"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gato</a:t>
              </a:r>
            </a:p>
          </p:txBody>
        </p:sp>
        <p:sp>
          <p:nvSpPr>
            <p:cNvPr id="27" name="CaixaDeTexto 26">
              <a:extLst>
                <a:ext uri="{FF2B5EF4-FFF2-40B4-BE49-F238E27FC236}">
                  <a16:creationId xmlns:a16="http://schemas.microsoft.com/office/drawing/2014/main" id="{22D0C63F-29A9-F04A-95D8-FBF95FB6A60B}"/>
                </a:ext>
              </a:extLst>
            </p:cNvPr>
            <p:cNvSpPr txBox="1"/>
            <p:nvPr/>
          </p:nvSpPr>
          <p:spPr>
            <a:xfrm>
              <a:off x="410459" y="1585657"/>
              <a:ext cx="1968680" cy="369332"/>
            </a:xfrm>
            <a:prstGeom prst="rect">
              <a:avLst/>
            </a:prstGeom>
            <a:noFill/>
          </p:spPr>
          <p:txBody>
            <a:bodyPr wrap="none" rtlCol="0">
              <a:spAutoFit/>
            </a:bodyPr>
            <a:lstStyle/>
            <a:p>
              <a:r>
                <a:rPr lang="pt-BR" dirty="0"/>
                <a:t>Textos </a:t>
              </a:r>
              <a:r>
                <a:rPr lang="pt-BR" b="1" dirty="0" err="1"/>
                <a:t>tokenizados</a:t>
              </a:r>
              <a:endParaRPr lang="pt-BR" b="1" dirty="0"/>
            </a:p>
          </p:txBody>
        </p:sp>
        <p:sp>
          <p:nvSpPr>
            <p:cNvPr id="28" name="CaixaDeTexto 27">
              <a:extLst>
                <a:ext uri="{FF2B5EF4-FFF2-40B4-BE49-F238E27FC236}">
                  <a16:creationId xmlns:a16="http://schemas.microsoft.com/office/drawing/2014/main" id="{102F7246-0B20-E0FA-148F-61A1365477B3}"/>
                </a:ext>
              </a:extLst>
            </p:cNvPr>
            <p:cNvSpPr txBox="1"/>
            <p:nvPr/>
          </p:nvSpPr>
          <p:spPr>
            <a:xfrm>
              <a:off x="634609" y="2805908"/>
              <a:ext cx="2293385" cy="369332"/>
            </a:xfrm>
            <a:prstGeom prst="rect">
              <a:avLst/>
            </a:prstGeom>
            <a:noFill/>
          </p:spPr>
          <p:txBody>
            <a:bodyPr wrap="none" rtlCol="0">
              <a:spAutoFit/>
            </a:bodyPr>
            <a:lstStyle/>
            <a:p>
              <a:r>
                <a:rPr lang="pt-BR" dirty="0"/>
                <a:t>Criam um </a:t>
              </a:r>
              <a:r>
                <a:rPr lang="pt-BR" b="1" dirty="0"/>
                <a:t>vocabulário</a:t>
              </a:r>
            </a:p>
          </p:txBody>
        </p:sp>
        <p:cxnSp>
          <p:nvCxnSpPr>
            <p:cNvPr id="29" name="Conector de Seta Reta 28">
              <a:extLst>
                <a:ext uri="{FF2B5EF4-FFF2-40B4-BE49-F238E27FC236}">
                  <a16:creationId xmlns:a16="http://schemas.microsoft.com/office/drawing/2014/main" id="{8AB294A5-C973-5B94-C61F-36D00CF04CEF}"/>
                </a:ext>
              </a:extLst>
            </p:cNvPr>
            <p:cNvCxnSpPr/>
            <p:nvPr/>
          </p:nvCxnSpPr>
          <p:spPr>
            <a:xfrm>
              <a:off x="634609" y="2709632"/>
              <a:ext cx="0" cy="60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1553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9">
          <a:extLst>
            <a:ext uri="{FF2B5EF4-FFF2-40B4-BE49-F238E27FC236}">
              <a16:creationId xmlns:a16="http://schemas.microsoft.com/office/drawing/2014/main" id="{66323E81-9B09-6F89-0504-1C7FB6592704}"/>
            </a:ext>
          </a:extLst>
        </p:cNvPr>
        <p:cNvGrpSpPr/>
        <p:nvPr/>
      </p:nvGrpSpPr>
      <p:grpSpPr>
        <a:xfrm>
          <a:off x="0" y="0"/>
          <a:ext cx="0" cy="0"/>
          <a:chOff x="0" y="0"/>
          <a:chExt cx="0" cy="0"/>
        </a:xfrm>
      </p:grpSpPr>
      <p:sp>
        <p:nvSpPr>
          <p:cNvPr id="580" name="Google Shape;580;p28">
            <a:extLst>
              <a:ext uri="{FF2B5EF4-FFF2-40B4-BE49-F238E27FC236}">
                <a16:creationId xmlns:a16="http://schemas.microsoft.com/office/drawing/2014/main" id="{60948451-3209-6854-8702-06AA11575480}"/>
              </a:ext>
            </a:extLst>
          </p:cNvPr>
          <p:cNvSpPr txBox="1">
            <a:spLocks noGrp="1"/>
          </p:cNvSpPr>
          <p:nvPr>
            <p:ph type="title"/>
          </p:nvPr>
        </p:nvSpPr>
        <p:spPr>
          <a:xfrm>
            <a:off x="332767" y="127345"/>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2400" dirty="0">
                <a:solidFill>
                  <a:schemeClr val="dk1"/>
                </a:solidFill>
              </a:rPr>
              <a:t>Extração de características</a:t>
            </a:r>
          </a:p>
        </p:txBody>
      </p:sp>
      <p:sp>
        <p:nvSpPr>
          <p:cNvPr id="581" name="Google Shape;581;p28">
            <a:extLst>
              <a:ext uri="{FF2B5EF4-FFF2-40B4-BE49-F238E27FC236}">
                <a16:creationId xmlns:a16="http://schemas.microsoft.com/office/drawing/2014/main" id="{38412407-798C-2A5D-34FE-64F5D9078D2B}"/>
              </a:ext>
            </a:extLst>
          </p:cNvPr>
          <p:cNvSpPr txBox="1">
            <a:spLocks noGrp="1"/>
          </p:cNvSpPr>
          <p:nvPr>
            <p:ph type="body" idx="1"/>
          </p:nvPr>
        </p:nvSpPr>
        <p:spPr>
          <a:xfrm>
            <a:off x="393558" y="735121"/>
            <a:ext cx="1831267" cy="508000"/>
          </a:xfrm>
          <a:prstGeom prst="rect">
            <a:avLst/>
          </a:prstGeom>
          <a:solidFill>
            <a:schemeClr val="accent6">
              <a:lumMod val="20000"/>
              <a:lumOff val="80000"/>
            </a:schemeClr>
          </a:solidFill>
        </p:spPr>
        <p:txBody>
          <a:bodyPr spcFirstLastPara="1" wrap="square" lIns="91425" tIns="91425" rIns="91425" bIns="91425" anchor="t" anchorCtr="0">
            <a:noAutofit/>
          </a:bodyPr>
          <a:lstStyle/>
          <a:p>
            <a:pPr marL="114300" indent="0">
              <a:spcBef>
                <a:spcPts val="0"/>
              </a:spcBef>
              <a:buSzPts val="1800"/>
              <a:buNone/>
            </a:pPr>
            <a:r>
              <a:rPr lang="en" b="1" dirty="0"/>
              <a:t>Bag of Words</a:t>
            </a:r>
          </a:p>
        </p:txBody>
      </p:sp>
      <p:sp>
        <p:nvSpPr>
          <p:cNvPr id="582" name="Google Shape;582;p28">
            <a:extLst>
              <a:ext uri="{FF2B5EF4-FFF2-40B4-BE49-F238E27FC236}">
                <a16:creationId xmlns:a16="http://schemas.microsoft.com/office/drawing/2014/main" id="{51A431B6-5A3A-90AC-7131-D9DE060634B9}"/>
              </a:ext>
            </a:extLst>
          </p:cNvPr>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37" name="Agrupar 36" descr="A imagem mostra uma representação visual do modelo bag-of-words, onde dois textos são transformados em vetores binários com base na presença ou ausência de palavras em um vocabulário.&#10;&#10;Descrição detalhada:&#10;&#10;    Vocabulário: Na parte superior, há uma linha com quadrados laranja que representam o vocabulário, ou seja, as palavras únicas extraídas dos textos. Esses quadrados contêm as palavras &quot;aquele&quot;, &quot;é&quot;, &quot;um&quot;, &quot;cachorro&quot;, &quot;fofo&quot;, &quot;meu&quot; e &quot;gato&quot;, organizadas na ordem da esquerda para a direita.&#10;&#10;    Texto 1: Logo abaixo do vocabulário, há um retângulo cinza escuro com o texto &quot;Aquele é um cachorro fofo&quot;.&#10;        Abaixo desse texto, há uma linha de quadrados azuis, cada um contendo o número &quot;1&quot; ou &quot;0&quot;, que indica a presença ou ausência de cada palavra do vocabulário no texto.&#10;        Nesse caso, os quadrados azuis exibem: &quot;1, 1, 1, 1, 1, 0, 0&quot;, o que significa que o texto contém as palavras &quot;aquele&quot;, &quot;é&quot;, &quot;um&quot;, &quot;cachorro&quot; e &quot;fofo&quot; (representadas por 1) e não contém as palavras &quot;meu&quot; e &quot;gato&quot; (representadas por 0).&#10;&#10;    Texto 2: Abaixo, há outro retângulo cinza escuro com o texto &quot;Meu gato é fofo&quot;.&#10;        Abaixo dele, há uma linha de quadrados azuis com valores &quot;0, 1, 0, 0, 1, 1, 1&quot;, indicando que o texto contém as palavras &quot;é&quot;, &quot;fofo&quot;, &quot;meu&quot; e &quot;gato&quot; (marcadas com 1) e não contém as palavras &quot;aquele&quot;, &quot;um&quot; e &quot;cachorro&quot; (marcadas com 0).&#10;&#10;Propósito da imagem: A imagem ilustra como o modelo bag-of-words transforma textos em vetores de números binários, onde cada posição representa uma palavra do vocabulário e o valor indica a presença (1) ou ausência (0) dessa palavra no texto. Essa representação facilita a análise dos textos em modelos de machine learning, desconsiderando a ordem das palavras e focando apenas na frequência ou presença delas.">
            <a:extLst>
              <a:ext uri="{FF2B5EF4-FFF2-40B4-BE49-F238E27FC236}">
                <a16:creationId xmlns:a16="http://schemas.microsoft.com/office/drawing/2014/main" id="{A61D4274-A4B7-8339-288E-76CE27DEE669}"/>
              </a:ext>
            </a:extLst>
          </p:cNvPr>
          <p:cNvGrpSpPr/>
          <p:nvPr/>
        </p:nvGrpSpPr>
        <p:grpSpPr>
          <a:xfrm>
            <a:off x="89913" y="1528594"/>
            <a:ext cx="9015562" cy="2012869"/>
            <a:chOff x="89913" y="1528594"/>
            <a:chExt cx="9015562" cy="2012869"/>
          </a:xfrm>
        </p:grpSpPr>
        <p:sp>
          <p:nvSpPr>
            <p:cNvPr id="2" name="Retângulo: Cantos Superiores Arredondados 1">
              <a:extLst>
                <a:ext uri="{FF2B5EF4-FFF2-40B4-BE49-F238E27FC236}">
                  <a16:creationId xmlns:a16="http://schemas.microsoft.com/office/drawing/2014/main" id="{8DAEFF40-41D7-BA00-303D-61D77B768813}"/>
                </a:ext>
              </a:extLst>
            </p:cNvPr>
            <p:cNvSpPr/>
            <p:nvPr/>
          </p:nvSpPr>
          <p:spPr>
            <a:xfrm>
              <a:off x="3276172" y="1532328"/>
              <a:ext cx="898769"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aquele</a:t>
              </a:r>
            </a:p>
          </p:txBody>
        </p:sp>
        <p:sp>
          <p:nvSpPr>
            <p:cNvPr id="14" name="Retângulo: Cantos Superiores Arredondados 13">
              <a:extLst>
                <a:ext uri="{FF2B5EF4-FFF2-40B4-BE49-F238E27FC236}">
                  <a16:creationId xmlns:a16="http://schemas.microsoft.com/office/drawing/2014/main" id="{3ED54069-6923-87D8-96DD-970DD93CAD17}"/>
                </a:ext>
              </a:extLst>
            </p:cNvPr>
            <p:cNvSpPr/>
            <p:nvPr/>
          </p:nvSpPr>
          <p:spPr>
            <a:xfrm>
              <a:off x="4230081" y="1534369"/>
              <a:ext cx="543169"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é</a:t>
              </a:r>
            </a:p>
          </p:txBody>
        </p:sp>
        <p:sp>
          <p:nvSpPr>
            <p:cNvPr id="15" name="Retângulo: Cantos Superiores Arredondados 14">
              <a:extLst>
                <a:ext uri="{FF2B5EF4-FFF2-40B4-BE49-F238E27FC236}">
                  <a16:creationId xmlns:a16="http://schemas.microsoft.com/office/drawing/2014/main" id="{486CBFDE-09A4-134C-E726-97FB1C1BC360}"/>
                </a:ext>
              </a:extLst>
            </p:cNvPr>
            <p:cNvSpPr/>
            <p:nvPr/>
          </p:nvSpPr>
          <p:spPr>
            <a:xfrm>
              <a:off x="4826927" y="1534370"/>
              <a:ext cx="636954"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um</a:t>
              </a:r>
            </a:p>
          </p:txBody>
        </p:sp>
        <p:sp>
          <p:nvSpPr>
            <p:cNvPr id="18" name="Retângulo: Cantos Superiores Arredondados 17">
              <a:extLst>
                <a:ext uri="{FF2B5EF4-FFF2-40B4-BE49-F238E27FC236}">
                  <a16:creationId xmlns:a16="http://schemas.microsoft.com/office/drawing/2014/main" id="{33047AD4-718B-52C0-4048-362D40DD2115}"/>
                </a:ext>
              </a:extLst>
            </p:cNvPr>
            <p:cNvSpPr/>
            <p:nvPr/>
          </p:nvSpPr>
          <p:spPr>
            <a:xfrm>
              <a:off x="5517556" y="1532328"/>
              <a:ext cx="1105877"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cachorro</a:t>
              </a:r>
            </a:p>
          </p:txBody>
        </p:sp>
        <p:sp>
          <p:nvSpPr>
            <p:cNvPr id="19" name="Retângulo: Cantos Superiores Arredondados 18">
              <a:extLst>
                <a:ext uri="{FF2B5EF4-FFF2-40B4-BE49-F238E27FC236}">
                  <a16:creationId xmlns:a16="http://schemas.microsoft.com/office/drawing/2014/main" id="{5C260752-A91C-CCBB-E34E-F528ADC473AF}"/>
                </a:ext>
              </a:extLst>
            </p:cNvPr>
            <p:cNvSpPr/>
            <p:nvPr/>
          </p:nvSpPr>
          <p:spPr>
            <a:xfrm>
              <a:off x="6677104" y="1528594"/>
              <a:ext cx="898769"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fofo</a:t>
              </a:r>
            </a:p>
          </p:txBody>
        </p:sp>
        <p:sp>
          <p:nvSpPr>
            <p:cNvPr id="20" name="Retângulo: Cantos Superiores Arredondados 19">
              <a:extLst>
                <a:ext uri="{FF2B5EF4-FFF2-40B4-BE49-F238E27FC236}">
                  <a16:creationId xmlns:a16="http://schemas.microsoft.com/office/drawing/2014/main" id="{269E3D92-AA34-5C8A-2E85-1EDA1A0CA304}"/>
                </a:ext>
              </a:extLst>
            </p:cNvPr>
            <p:cNvSpPr/>
            <p:nvPr/>
          </p:nvSpPr>
          <p:spPr>
            <a:xfrm>
              <a:off x="7637879" y="1528594"/>
              <a:ext cx="671972"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meu</a:t>
              </a:r>
            </a:p>
          </p:txBody>
        </p:sp>
        <p:sp>
          <p:nvSpPr>
            <p:cNvPr id="26" name="Retângulo: Cantos Superiores Arredondados 25">
              <a:extLst>
                <a:ext uri="{FF2B5EF4-FFF2-40B4-BE49-F238E27FC236}">
                  <a16:creationId xmlns:a16="http://schemas.microsoft.com/office/drawing/2014/main" id="{D4CA0D8C-65CA-AE68-DD79-973BFACE954A}"/>
                </a:ext>
              </a:extLst>
            </p:cNvPr>
            <p:cNvSpPr/>
            <p:nvPr/>
          </p:nvSpPr>
          <p:spPr>
            <a:xfrm>
              <a:off x="8370829" y="1534369"/>
              <a:ext cx="734646"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gato</a:t>
              </a:r>
            </a:p>
          </p:txBody>
        </p:sp>
        <p:sp>
          <p:nvSpPr>
            <p:cNvPr id="3" name="Retângulo: Cantos Arredondados 2">
              <a:extLst>
                <a:ext uri="{FF2B5EF4-FFF2-40B4-BE49-F238E27FC236}">
                  <a16:creationId xmlns:a16="http://schemas.microsoft.com/office/drawing/2014/main" id="{D236EBC5-A48E-CFCC-717E-1E08993A3736}"/>
                </a:ext>
              </a:extLst>
            </p:cNvPr>
            <p:cNvSpPr/>
            <p:nvPr/>
          </p:nvSpPr>
          <p:spPr>
            <a:xfrm>
              <a:off x="89913" y="2161640"/>
              <a:ext cx="3055815" cy="5080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Aquele é um cachorro fofo</a:t>
              </a:r>
            </a:p>
          </p:txBody>
        </p:sp>
        <p:sp>
          <p:nvSpPr>
            <p:cNvPr id="4" name="Retângulo 3">
              <a:extLst>
                <a:ext uri="{FF2B5EF4-FFF2-40B4-BE49-F238E27FC236}">
                  <a16:creationId xmlns:a16="http://schemas.microsoft.com/office/drawing/2014/main" id="{EFB4B7C2-438E-2923-B704-0F0C6F10EF98}"/>
                </a:ext>
              </a:extLst>
            </p:cNvPr>
            <p:cNvSpPr/>
            <p:nvPr/>
          </p:nvSpPr>
          <p:spPr>
            <a:xfrm>
              <a:off x="3276171" y="2186697"/>
              <a:ext cx="898769"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1</a:t>
              </a:r>
            </a:p>
          </p:txBody>
        </p:sp>
        <p:sp>
          <p:nvSpPr>
            <p:cNvPr id="16" name="Retângulo 15">
              <a:extLst>
                <a:ext uri="{FF2B5EF4-FFF2-40B4-BE49-F238E27FC236}">
                  <a16:creationId xmlns:a16="http://schemas.microsoft.com/office/drawing/2014/main" id="{24BF25C3-BF2D-19E8-03FB-C5282C4FED43}"/>
                </a:ext>
              </a:extLst>
            </p:cNvPr>
            <p:cNvSpPr/>
            <p:nvPr/>
          </p:nvSpPr>
          <p:spPr>
            <a:xfrm>
              <a:off x="4246635" y="2186697"/>
              <a:ext cx="526615"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1</a:t>
              </a:r>
            </a:p>
          </p:txBody>
        </p:sp>
        <p:sp>
          <p:nvSpPr>
            <p:cNvPr id="17" name="Retângulo 16">
              <a:extLst>
                <a:ext uri="{FF2B5EF4-FFF2-40B4-BE49-F238E27FC236}">
                  <a16:creationId xmlns:a16="http://schemas.microsoft.com/office/drawing/2014/main" id="{ED685FC7-4DA7-0EEE-3DC8-7ED8EB1B208B}"/>
                </a:ext>
              </a:extLst>
            </p:cNvPr>
            <p:cNvSpPr/>
            <p:nvPr/>
          </p:nvSpPr>
          <p:spPr>
            <a:xfrm>
              <a:off x="4844945" y="2176876"/>
              <a:ext cx="618936"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1</a:t>
              </a:r>
            </a:p>
          </p:txBody>
        </p:sp>
        <p:sp>
          <p:nvSpPr>
            <p:cNvPr id="21" name="Retângulo 20">
              <a:extLst>
                <a:ext uri="{FF2B5EF4-FFF2-40B4-BE49-F238E27FC236}">
                  <a16:creationId xmlns:a16="http://schemas.microsoft.com/office/drawing/2014/main" id="{F9C09957-AF09-8F05-6C50-F0B6AB860F4A}"/>
                </a:ext>
              </a:extLst>
            </p:cNvPr>
            <p:cNvSpPr/>
            <p:nvPr/>
          </p:nvSpPr>
          <p:spPr>
            <a:xfrm>
              <a:off x="5535575" y="2176875"/>
              <a:ext cx="1087857"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1</a:t>
              </a:r>
            </a:p>
          </p:txBody>
        </p:sp>
        <p:sp>
          <p:nvSpPr>
            <p:cNvPr id="22" name="Retângulo 21">
              <a:extLst>
                <a:ext uri="{FF2B5EF4-FFF2-40B4-BE49-F238E27FC236}">
                  <a16:creationId xmlns:a16="http://schemas.microsoft.com/office/drawing/2014/main" id="{178E0E19-661A-CFF6-F710-75576EBC4350}"/>
                </a:ext>
              </a:extLst>
            </p:cNvPr>
            <p:cNvSpPr/>
            <p:nvPr/>
          </p:nvSpPr>
          <p:spPr>
            <a:xfrm>
              <a:off x="6677103" y="2176875"/>
              <a:ext cx="898769"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1</a:t>
              </a:r>
            </a:p>
          </p:txBody>
        </p:sp>
        <p:sp>
          <p:nvSpPr>
            <p:cNvPr id="23" name="Retângulo 22">
              <a:extLst>
                <a:ext uri="{FF2B5EF4-FFF2-40B4-BE49-F238E27FC236}">
                  <a16:creationId xmlns:a16="http://schemas.microsoft.com/office/drawing/2014/main" id="{8A8417F7-D090-DF15-1CCA-087F3CE53025}"/>
                </a:ext>
              </a:extLst>
            </p:cNvPr>
            <p:cNvSpPr/>
            <p:nvPr/>
          </p:nvSpPr>
          <p:spPr>
            <a:xfrm>
              <a:off x="7637879" y="2176874"/>
              <a:ext cx="671972"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a:t>
              </a:r>
            </a:p>
          </p:txBody>
        </p:sp>
        <p:sp>
          <p:nvSpPr>
            <p:cNvPr id="24" name="Retângulo 23">
              <a:extLst>
                <a:ext uri="{FF2B5EF4-FFF2-40B4-BE49-F238E27FC236}">
                  <a16:creationId xmlns:a16="http://schemas.microsoft.com/office/drawing/2014/main" id="{1C26FF64-E9E7-C114-F7F7-2BE19E39EC73}"/>
                </a:ext>
              </a:extLst>
            </p:cNvPr>
            <p:cNvSpPr/>
            <p:nvPr/>
          </p:nvSpPr>
          <p:spPr>
            <a:xfrm>
              <a:off x="8392027" y="2176873"/>
              <a:ext cx="713447"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a:t>
              </a:r>
            </a:p>
          </p:txBody>
        </p:sp>
        <p:sp>
          <p:nvSpPr>
            <p:cNvPr id="25" name="Retângulo: Cantos Arredondados 24">
              <a:extLst>
                <a:ext uri="{FF2B5EF4-FFF2-40B4-BE49-F238E27FC236}">
                  <a16:creationId xmlns:a16="http://schemas.microsoft.com/office/drawing/2014/main" id="{14752898-7D11-F03B-4FE3-A4E761A590D0}"/>
                </a:ext>
              </a:extLst>
            </p:cNvPr>
            <p:cNvSpPr/>
            <p:nvPr/>
          </p:nvSpPr>
          <p:spPr>
            <a:xfrm>
              <a:off x="871753" y="3033463"/>
              <a:ext cx="2273975" cy="5080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Meu gato é fofo</a:t>
              </a:r>
            </a:p>
          </p:txBody>
        </p:sp>
        <p:sp>
          <p:nvSpPr>
            <p:cNvPr id="30" name="Retângulo 29">
              <a:extLst>
                <a:ext uri="{FF2B5EF4-FFF2-40B4-BE49-F238E27FC236}">
                  <a16:creationId xmlns:a16="http://schemas.microsoft.com/office/drawing/2014/main" id="{4D98F016-E98D-7CA6-E11F-7B41B8598F9A}"/>
                </a:ext>
              </a:extLst>
            </p:cNvPr>
            <p:cNvSpPr/>
            <p:nvPr/>
          </p:nvSpPr>
          <p:spPr>
            <a:xfrm>
              <a:off x="3276171" y="3068345"/>
              <a:ext cx="898769"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a:t>
              </a:r>
            </a:p>
          </p:txBody>
        </p:sp>
        <p:sp>
          <p:nvSpPr>
            <p:cNvPr id="31" name="Retângulo 30">
              <a:extLst>
                <a:ext uri="{FF2B5EF4-FFF2-40B4-BE49-F238E27FC236}">
                  <a16:creationId xmlns:a16="http://schemas.microsoft.com/office/drawing/2014/main" id="{8991E0B6-1AD4-E7E6-5B35-C3A769212564}"/>
                </a:ext>
              </a:extLst>
            </p:cNvPr>
            <p:cNvSpPr/>
            <p:nvPr/>
          </p:nvSpPr>
          <p:spPr>
            <a:xfrm>
              <a:off x="4246635" y="3068345"/>
              <a:ext cx="526615"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1</a:t>
              </a:r>
            </a:p>
          </p:txBody>
        </p:sp>
        <p:sp>
          <p:nvSpPr>
            <p:cNvPr id="32" name="Retângulo 31">
              <a:extLst>
                <a:ext uri="{FF2B5EF4-FFF2-40B4-BE49-F238E27FC236}">
                  <a16:creationId xmlns:a16="http://schemas.microsoft.com/office/drawing/2014/main" id="{247A8BE9-BE67-C6F0-0413-189FFDEDCFB7}"/>
                </a:ext>
              </a:extLst>
            </p:cNvPr>
            <p:cNvSpPr/>
            <p:nvPr/>
          </p:nvSpPr>
          <p:spPr>
            <a:xfrm>
              <a:off x="4844945" y="3066339"/>
              <a:ext cx="618936"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a:t>
              </a:r>
            </a:p>
          </p:txBody>
        </p:sp>
        <p:sp>
          <p:nvSpPr>
            <p:cNvPr id="33" name="Retângulo 32">
              <a:extLst>
                <a:ext uri="{FF2B5EF4-FFF2-40B4-BE49-F238E27FC236}">
                  <a16:creationId xmlns:a16="http://schemas.microsoft.com/office/drawing/2014/main" id="{A6A6550E-373A-5DC6-451F-F03139DA08B4}"/>
                </a:ext>
              </a:extLst>
            </p:cNvPr>
            <p:cNvSpPr/>
            <p:nvPr/>
          </p:nvSpPr>
          <p:spPr>
            <a:xfrm>
              <a:off x="5535575" y="3066338"/>
              <a:ext cx="1087857"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a:t>
              </a:r>
            </a:p>
          </p:txBody>
        </p:sp>
        <p:sp>
          <p:nvSpPr>
            <p:cNvPr id="34" name="Retângulo 33">
              <a:extLst>
                <a:ext uri="{FF2B5EF4-FFF2-40B4-BE49-F238E27FC236}">
                  <a16:creationId xmlns:a16="http://schemas.microsoft.com/office/drawing/2014/main" id="{1B93F263-9CC2-06E7-A05D-CBB1A06D3871}"/>
                </a:ext>
              </a:extLst>
            </p:cNvPr>
            <p:cNvSpPr/>
            <p:nvPr/>
          </p:nvSpPr>
          <p:spPr>
            <a:xfrm>
              <a:off x="6677103" y="3066338"/>
              <a:ext cx="898769"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1</a:t>
              </a:r>
            </a:p>
          </p:txBody>
        </p:sp>
        <p:sp>
          <p:nvSpPr>
            <p:cNvPr id="35" name="Retângulo 34">
              <a:extLst>
                <a:ext uri="{FF2B5EF4-FFF2-40B4-BE49-F238E27FC236}">
                  <a16:creationId xmlns:a16="http://schemas.microsoft.com/office/drawing/2014/main" id="{AEC4269B-06D7-E4D7-049F-8293A67C2864}"/>
                </a:ext>
              </a:extLst>
            </p:cNvPr>
            <p:cNvSpPr/>
            <p:nvPr/>
          </p:nvSpPr>
          <p:spPr>
            <a:xfrm>
              <a:off x="7637879" y="3066337"/>
              <a:ext cx="671972"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1</a:t>
              </a:r>
            </a:p>
          </p:txBody>
        </p:sp>
        <p:sp>
          <p:nvSpPr>
            <p:cNvPr id="36" name="Retângulo 35">
              <a:extLst>
                <a:ext uri="{FF2B5EF4-FFF2-40B4-BE49-F238E27FC236}">
                  <a16:creationId xmlns:a16="http://schemas.microsoft.com/office/drawing/2014/main" id="{9924C8C7-C60B-439F-94AC-F5D58F454584}"/>
                </a:ext>
              </a:extLst>
            </p:cNvPr>
            <p:cNvSpPr/>
            <p:nvPr/>
          </p:nvSpPr>
          <p:spPr>
            <a:xfrm>
              <a:off x="8392027" y="3066336"/>
              <a:ext cx="713447"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1</a:t>
              </a:r>
            </a:p>
          </p:txBody>
        </p:sp>
      </p:grpSp>
    </p:spTree>
    <p:extLst>
      <p:ext uri="{BB962C8B-B14F-4D97-AF65-F5344CB8AC3E}">
        <p14:creationId xmlns:p14="http://schemas.microsoft.com/office/powerpoint/2010/main" val="1773677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29"/>
          <p:cNvSpPr txBox="1">
            <a:spLocks noGrp="1"/>
          </p:cNvSpPr>
          <p:nvPr>
            <p:ph type="title"/>
          </p:nvPr>
        </p:nvSpPr>
        <p:spPr>
          <a:xfrm>
            <a:off x="408175" y="144350"/>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2400" dirty="0">
                <a:solidFill>
                  <a:schemeClr val="dk1"/>
                </a:solidFill>
              </a:rPr>
              <a:t>Extração de características</a:t>
            </a:r>
            <a:endParaRPr sz="2400" dirty="0">
              <a:solidFill>
                <a:schemeClr val="dk1"/>
              </a:solidFill>
            </a:endParaRPr>
          </a:p>
        </p:txBody>
      </p:sp>
      <p:sp>
        <p:nvSpPr>
          <p:cNvPr id="589" name="Google Shape;589;p29"/>
          <p:cNvSpPr txBox="1">
            <a:spLocks noGrp="1"/>
          </p:cNvSpPr>
          <p:nvPr>
            <p:ph type="body" idx="1"/>
          </p:nvPr>
        </p:nvSpPr>
        <p:spPr>
          <a:xfrm>
            <a:off x="1318512" y="738525"/>
            <a:ext cx="6506975" cy="4087675"/>
          </a:xfrm>
          <a:prstGeom prst="rect">
            <a:avLst/>
          </a:prstGeom>
          <a:solidFill>
            <a:schemeClr val="accent6">
              <a:lumMod val="20000"/>
              <a:lumOff val="80000"/>
            </a:schemeClr>
          </a:solidFill>
        </p:spPr>
        <p:txBody>
          <a:bodyPr spcFirstLastPara="1" wrap="square" lIns="91425" tIns="91425" rIns="91425" bIns="91425" anchor="t" anchorCtr="0">
            <a:noAutofit/>
          </a:bodyPr>
          <a:lstStyle/>
          <a:p>
            <a:pPr marL="0" indent="0">
              <a:spcBef>
                <a:spcPts val="0"/>
              </a:spcBef>
              <a:buSzPts val="1800"/>
              <a:buNone/>
            </a:pPr>
            <a:r>
              <a:rPr lang="en" sz="2000" b="1" dirty="0"/>
              <a:t>TF-IDF - </a:t>
            </a:r>
            <a:r>
              <a:rPr lang="pt-BR" sz="2000" b="1" dirty="0" err="1"/>
              <a:t>Term</a:t>
            </a:r>
            <a:r>
              <a:rPr lang="pt-BR" sz="2000" b="1" dirty="0"/>
              <a:t> Frequency - </a:t>
            </a:r>
            <a:r>
              <a:rPr lang="pt-BR" sz="2000" b="1" dirty="0" err="1"/>
              <a:t>Inverse</a:t>
            </a:r>
            <a:r>
              <a:rPr lang="pt-BR" sz="2000" b="1" dirty="0"/>
              <a:t> </a:t>
            </a:r>
            <a:r>
              <a:rPr lang="pt-BR" sz="2000" b="1" dirty="0" err="1"/>
              <a:t>Document</a:t>
            </a:r>
            <a:r>
              <a:rPr lang="pt-BR" sz="2000" b="1" dirty="0"/>
              <a:t> Frequency</a:t>
            </a:r>
          </a:p>
          <a:p>
            <a:pPr marL="0" indent="0">
              <a:spcBef>
                <a:spcPts val="0"/>
              </a:spcBef>
              <a:buSzPts val="1800"/>
              <a:buNone/>
            </a:pPr>
            <a:endParaRPr lang="pt-BR" sz="2000" dirty="0"/>
          </a:p>
          <a:p>
            <a:pPr indent="-342900">
              <a:spcBef>
                <a:spcPts val="480"/>
              </a:spcBef>
              <a:buSzPts val="1800"/>
            </a:pPr>
            <a:r>
              <a:rPr lang="pt-BR" sz="2000" b="1" dirty="0"/>
              <a:t>TF = Frequência do Termo:</a:t>
            </a:r>
          </a:p>
          <a:p>
            <a:pPr lvl="1">
              <a:spcBef>
                <a:spcPts val="480"/>
              </a:spcBef>
            </a:pPr>
            <a:r>
              <a:rPr lang="pt-BR" sz="1600" dirty="0"/>
              <a:t>Se um documento tem 100 palavras e a palavra "cachorro" aparece 5 vezes, então o TF para "cachorro" é 5/100 = 0.05.</a:t>
            </a:r>
          </a:p>
          <a:p>
            <a:pPr marL="914400" lvl="1" indent="-342900" algn="l" rtl="0">
              <a:spcBef>
                <a:spcPts val="480"/>
              </a:spcBef>
              <a:spcAft>
                <a:spcPts val="0"/>
              </a:spcAft>
              <a:buSzPts val="1800"/>
              <a:buChar char="◉"/>
            </a:pPr>
            <a:endParaRPr lang="pt-BR" sz="1600" dirty="0"/>
          </a:p>
          <a:p>
            <a:pPr indent="-342900">
              <a:spcBef>
                <a:spcPts val="480"/>
              </a:spcBef>
              <a:buSzPts val="1800"/>
            </a:pPr>
            <a:r>
              <a:rPr lang="pt-BR" sz="2000" b="1" dirty="0"/>
              <a:t>IDF = Frequência Inversa em Documentos</a:t>
            </a:r>
            <a:r>
              <a:rPr lang="pt-BR" sz="2000" dirty="0"/>
              <a:t> </a:t>
            </a:r>
          </a:p>
          <a:p>
            <a:pPr lvl="1">
              <a:spcBef>
                <a:spcPts val="480"/>
              </a:spcBef>
            </a:pPr>
            <a:r>
              <a:rPr lang="pt-BR" sz="1600" dirty="0"/>
              <a:t>Se há um total de 1.000.000 de documentos e a palavra "cachorro" aparece em 1.000 documentos, então o IDF para "cachorro" é log(1.000.000 / 1.000) = log(1000) ≈ 3.</a:t>
            </a:r>
          </a:p>
          <a:p>
            <a:pPr lvl="1">
              <a:spcBef>
                <a:spcPts val="480"/>
              </a:spcBef>
            </a:pPr>
            <a:endParaRPr lang="pt-BR" sz="1600" dirty="0"/>
          </a:p>
          <a:p>
            <a:pPr>
              <a:spcBef>
                <a:spcPts val="480"/>
              </a:spcBef>
            </a:pPr>
            <a:r>
              <a:rPr lang="pt-BR" sz="2000" b="1" dirty="0"/>
              <a:t>TF-IDF = TF x IDF</a:t>
            </a:r>
          </a:p>
          <a:p>
            <a:pPr lvl="1">
              <a:spcBef>
                <a:spcPts val="480"/>
              </a:spcBef>
            </a:pPr>
            <a:r>
              <a:rPr lang="pt-BR" sz="1600" dirty="0"/>
              <a:t>TF-IDF para a palavra "cachorro" no exemplo acima seria </a:t>
            </a:r>
          </a:p>
          <a:p>
            <a:pPr marL="571500" lvl="1" indent="0">
              <a:spcBef>
                <a:spcPts val="480"/>
              </a:spcBef>
              <a:buNone/>
            </a:pPr>
            <a:r>
              <a:rPr lang="pt-BR" sz="1600" dirty="0"/>
              <a:t>			    0.05 (TF) * 3 (IDF) ≈ 0.15</a:t>
            </a:r>
          </a:p>
        </p:txBody>
      </p:sp>
      <p:sp>
        <p:nvSpPr>
          <p:cNvPr id="590" name="Google Shape;590;p29"/>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29"/>
          <p:cNvSpPr txBox="1">
            <a:spLocks noGrp="1"/>
          </p:cNvSpPr>
          <p:nvPr>
            <p:ph type="title"/>
          </p:nvPr>
        </p:nvSpPr>
        <p:spPr>
          <a:xfrm>
            <a:off x="408175" y="144350"/>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2400" dirty="0">
                <a:solidFill>
                  <a:schemeClr val="dk1"/>
                </a:solidFill>
              </a:rPr>
              <a:t>Extração de características</a:t>
            </a:r>
            <a:endParaRPr sz="2400" dirty="0">
              <a:solidFill>
                <a:schemeClr val="dk1"/>
              </a:solidFill>
            </a:endParaRPr>
          </a:p>
        </p:txBody>
      </p:sp>
      <p:sp>
        <p:nvSpPr>
          <p:cNvPr id="589" name="Google Shape;589;p29"/>
          <p:cNvSpPr txBox="1">
            <a:spLocks noGrp="1"/>
          </p:cNvSpPr>
          <p:nvPr>
            <p:ph type="body" idx="1"/>
          </p:nvPr>
        </p:nvSpPr>
        <p:spPr>
          <a:xfrm>
            <a:off x="1318512" y="738526"/>
            <a:ext cx="6506975" cy="433050"/>
          </a:xfrm>
          <a:prstGeom prst="rect">
            <a:avLst/>
          </a:prstGeom>
          <a:noFill/>
        </p:spPr>
        <p:txBody>
          <a:bodyPr spcFirstLastPara="1" wrap="square" lIns="91425" tIns="91425" rIns="91425" bIns="91425" anchor="t" anchorCtr="0">
            <a:noAutofit/>
          </a:bodyPr>
          <a:lstStyle/>
          <a:p>
            <a:pPr marL="0" indent="0">
              <a:spcBef>
                <a:spcPts val="0"/>
              </a:spcBef>
              <a:buSzPts val="1800"/>
              <a:buNone/>
            </a:pPr>
            <a:r>
              <a:rPr lang="en" sz="2000" b="1" dirty="0"/>
              <a:t>TF-IDF - </a:t>
            </a:r>
            <a:r>
              <a:rPr lang="pt-BR" sz="2000" b="1" dirty="0" err="1"/>
              <a:t>Term</a:t>
            </a:r>
            <a:r>
              <a:rPr lang="pt-BR" sz="2000" b="1" dirty="0"/>
              <a:t> Frequency - </a:t>
            </a:r>
            <a:r>
              <a:rPr lang="pt-BR" sz="2000" b="1" dirty="0" err="1"/>
              <a:t>Inverse</a:t>
            </a:r>
            <a:r>
              <a:rPr lang="pt-BR" sz="2000" b="1" dirty="0"/>
              <a:t> </a:t>
            </a:r>
            <a:r>
              <a:rPr lang="pt-BR" sz="2000" b="1" dirty="0" err="1"/>
              <a:t>Document</a:t>
            </a:r>
            <a:r>
              <a:rPr lang="pt-BR" sz="2000" b="1" dirty="0"/>
              <a:t> Frequency</a:t>
            </a:r>
          </a:p>
          <a:p>
            <a:pPr marL="0" indent="0">
              <a:spcBef>
                <a:spcPts val="0"/>
              </a:spcBef>
              <a:buSzPts val="1800"/>
              <a:buNone/>
            </a:pPr>
            <a:endParaRPr lang="pt-BR" sz="2000" dirty="0"/>
          </a:p>
        </p:txBody>
      </p:sp>
      <p:sp>
        <p:nvSpPr>
          <p:cNvPr id="590" name="Google Shape;590;p29"/>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3" name="Agrupar 2" descr="A imagem ilustra o conceito de TF-IDF (Term Frequency - Inverse Document Frequency), que mede a relevância de cada palavra em um texto, considerando a frequência da palavra no texto e sua raridade em outros textos.&#10;&#10;Descrição detalhada:&#10;&#10;    Título: No topo, há o título em negrito &quot;TF-IDF - Term Frequency - Inverse Document Frequency&quot;, que explica o conceito.&#10;&#10;    Vocabulário: Abaixo do título, há uma linha com quadrados laranja, representando o vocabulário com as palavras únicas extraídas dos textos. Os quadrados contêm as palavras &quot;aquele&quot;, &quot;é&quot;, &quot;um&quot;, &quot;cachorro&quot;, &quot;fofo&quot;, &quot;meu&quot; e &quot;gato&quot;, organizadas da esquerda para a direita.&#10;&#10;    Texto 1: Logo abaixo do vocabulário, há um retângulo cinza escuro com o texto &quot;Aquele é um cachorro fofo&quot;.&#10;        Abaixo dessa frase, há uma linha de quadrados azuis, cada um contendo um número decimal entre 0 e 1. Esses números representam os valores TF-IDF de cada palavra do vocabulário para esse texto.&#10;        Os valores são: &quot;0,5&quot; para &quot;aquele&quot;, &quot;0,3&quot; para &quot;é&quot;, &quot;0,5&quot; para &quot;um&quot;, &quot;0,5&quot; para &quot;cachorro&quot;, &quot;0,3&quot; para &quot;fofo&quot;, e &quot;0&quot; para &quot;meu&quot; e &quot;gato&quot;, indicando que as últimas duas palavras não estão presentes nesse texto.&#10;&#10;    Texto 2: Abaixo, há outro retângulo cinza escuro com o texto &quot;Meu gato é fofo&quot;.&#10;        Abaixo dele, há uma linha de quadrados azuis com valores TF-IDF específicos para esse texto: &quot;0&quot; para &quot;aquele&quot;, &quot;0,4&quot; para &quot;é&quot;, &quot;0&quot; para &quot;um&quot;, &quot;0&quot; para &quot;cachorro&quot;, &quot;0,4&quot; para &quot;fofo&quot;, &quot;0,6&quot; para &quot;meu&quot;, e &quot;0,6&quot; para &quot;gato&quot;.&#10;&#10;Propósito da imagem: A imagem mostra como o TF-IDF é calculado para cada palavra nos textos. Valores mais altos indicam que a palavra é relevante no texto e menos comum nos outros textos. Por exemplo, &quot;meu&quot; e &quot;gato&quot; têm valores altos no segundo texto, sugerindo que são mais significativas para ele em comparação com o primeiro texto. Essa técnica é usada em processamento de linguagem natural para dar peso às palavras com base na importância delas em diferentes documentos.">
            <a:extLst>
              <a:ext uri="{FF2B5EF4-FFF2-40B4-BE49-F238E27FC236}">
                <a16:creationId xmlns:a16="http://schemas.microsoft.com/office/drawing/2014/main" id="{B6FAE005-BAA6-B583-C75C-9AAD2312B1A1}"/>
              </a:ext>
            </a:extLst>
          </p:cNvPr>
          <p:cNvGrpSpPr/>
          <p:nvPr/>
        </p:nvGrpSpPr>
        <p:grpSpPr>
          <a:xfrm>
            <a:off x="89913" y="1528594"/>
            <a:ext cx="9015562" cy="2012869"/>
            <a:chOff x="89913" y="1528594"/>
            <a:chExt cx="9015562" cy="2012869"/>
          </a:xfrm>
        </p:grpSpPr>
        <p:sp>
          <p:nvSpPr>
            <p:cNvPr id="4" name="Retângulo: Cantos Superiores Arredondados 3">
              <a:extLst>
                <a:ext uri="{FF2B5EF4-FFF2-40B4-BE49-F238E27FC236}">
                  <a16:creationId xmlns:a16="http://schemas.microsoft.com/office/drawing/2014/main" id="{3DB4EA8F-7DC0-DF38-69A2-FCA7974B2BD7}"/>
                </a:ext>
              </a:extLst>
            </p:cNvPr>
            <p:cNvSpPr/>
            <p:nvPr/>
          </p:nvSpPr>
          <p:spPr>
            <a:xfrm>
              <a:off x="3276172" y="1532328"/>
              <a:ext cx="898769"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aquele</a:t>
              </a:r>
            </a:p>
          </p:txBody>
        </p:sp>
        <p:sp>
          <p:nvSpPr>
            <p:cNvPr id="7" name="Retângulo: Cantos Superiores Arredondados 6">
              <a:extLst>
                <a:ext uri="{FF2B5EF4-FFF2-40B4-BE49-F238E27FC236}">
                  <a16:creationId xmlns:a16="http://schemas.microsoft.com/office/drawing/2014/main" id="{FC0EBE4A-FABB-93F7-440C-81A828091847}"/>
                </a:ext>
              </a:extLst>
            </p:cNvPr>
            <p:cNvSpPr/>
            <p:nvPr/>
          </p:nvSpPr>
          <p:spPr>
            <a:xfrm>
              <a:off x="4230081" y="1534369"/>
              <a:ext cx="543169"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é</a:t>
              </a:r>
            </a:p>
          </p:txBody>
        </p:sp>
        <p:sp>
          <p:nvSpPr>
            <p:cNvPr id="8" name="Retângulo: Cantos Superiores Arredondados 7">
              <a:extLst>
                <a:ext uri="{FF2B5EF4-FFF2-40B4-BE49-F238E27FC236}">
                  <a16:creationId xmlns:a16="http://schemas.microsoft.com/office/drawing/2014/main" id="{C83F6E59-CBE4-D522-6230-4BE449FDD864}"/>
                </a:ext>
              </a:extLst>
            </p:cNvPr>
            <p:cNvSpPr/>
            <p:nvPr/>
          </p:nvSpPr>
          <p:spPr>
            <a:xfrm>
              <a:off x="4826927" y="1534370"/>
              <a:ext cx="636954"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um</a:t>
              </a:r>
            </a:p>
          </p:txBody>
        </p:sp>
        <p:sp>
          <p:nvSpPr>
            <p:cNvPr id="9" name="Retângulo: Cantos Superiores Arredondados 8">
              <a:extLst>
                <a:ext uri="{FF2B5EF4-FFF2-40B4-BE49-F238E27FC236}">
                  <a16:creationId xmlns:a16="http://schemas.microsoft.com/office/drawing/2014/main" id="{C171DEA8-211E-01B4-4972-2878436899C5}"/>
                </a:ext>
              </a:extLst>
            </p:cNvPr>
            <p:cNvSpPr/>
            <p:nvPr/>
          </p:nvSpPr>
          <p:spPr>
            <a:xfrm>
              <a:off x="5517556" y="1532328"/>
              <a:ext cx="1105877"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cachorro</a:t>
              </a:r>
            </a:p>
          </p:txBody>
        </p:sp>
        <p:sp>
          <p:nvSpPr>
            <p:cNvPr id="10" name="Retângulo: Cantos Superiores Arredondados 9">
              <a:extLst>
                <a:ext uri="{FF2B5EF4-FFF2-40B4-BE49-F238E27FC236}">
                  <a16:creationId xmlns:a16="http://schemas.microsoft.com/office/drawing/2014/main" id="{F2BA04AE-9DD1-C284-18E0-8F3D514FDF6B}"/>
                </a:ext>
              </a:extLst>
            </p:cNvPr>
            <p:cNvSpPr/>
            <p:nvPr/>
          </p:nvSpPr>
          <p:spPr>
            <a:xfrm>
              <a:off x="6677104" y="1528594"/>
              <a:ext cx="898769"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fofo</a:t>
              </a:r>
            </a:p>
          </p:txBody>
        </p:sp>
        <p:sp>
          <p:nvSpPr>
            <p:cNvPr id="11" name="Retângulo: Cantos Superiores Arredondados 10">
              <a:extLst>
                <a:ext uri="{FF2B5EF4-FFF2-40B4-BE49-F238E27FC236}">
                  <a16:creationId xmlns:a16="http://schemas.microsoft.com/office/drawing/2014/main" id="{17B1DC7A-7BD9-0D5F-3C09-70F5602368CF}"/>
                </a:ext>
              </a:extLst>
            </p:cNvPr>
            <p:cNvSpPr/>
            <p:nvPr/>
          </p:nvSpPr>
          <p:spPr>
            <a:xfrm>
              <a:off x="7637879" y="1528594"/>
              <a:ext cx="671972"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meu</a:t>
              </a:r>
            </a:p>
          </p:txBody>
        </p:sp>
        <p:sp>
          <p:nvSpPr>
            <p:cNvPr id="12" name="Retângulo: Cantos Superiores Arredondados 11">
              <a:extLst>
                <a:ext uri="{FF2B5EF4-FFF2-40B4-BE49-F238E27FC236}">
                  <a16:creationId xmlns:a16="http://schemas.microsoft.com/office/drawing/2014/main" id="{5853045B-4AD7-8AFA-001C-FC66BECACD72}"/>
                </a:ext>
              </a:extLst>
            </p:cNvPr>
            <p:cNvSpPr/>
            <p:nvPr/>
          </p:nvSpPr>
          <p:spPr>
            <a:xfrm>
              <a:off x="8370829" y="1534369"/>
              <a:ext cx="734646"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gato</a:t>
              </a:r>
            </a:p>
          </p:txBody>
        </p:sp>
        <p:sp>
          <p:nvSpPr>
            <p:cNvPr id="13" name="Retângulo: Cantos Arredondados 12">
              <a:extLst>
                <a:ext uri="{FF2B5EF4-FFF2-40B4-BE49-F238E27FC236}">
                  <a16:creationId xmlns:a16="http://schemas.microsoft.com/office/drawing/2014/main" id="{7E89F6AC-DF81-E1EB-8061-E33727B87551}"/>
                </a:ext>
              </a:extLst>
            </p:cNvPr>
            <p:cNvSpPr/>
            <p:nvPr/>
          </p:nvSpPr>
          <p:spPr>
            <a:xfrm>
              <a:off x="89913" y="2161640"/>
              <a:ext cx="3055815" cy="5080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Aquele é um cachorro fofo</a:t>
              </a:r>
            </a:p>
          </p:txBody>
        </p:sp>
        <p:sp>
          <p:nvSpPr>
            <p:cNvPr id="14" name="Retângulo 13">
              <a:extLst>
                <a:ext uri="{FF2B5EF4-FFF2-40B4-BE49-F238E27FC236}">
                  <a16:creationId xmlns:a16="http://schemas.microsoft.com/office/drawing/2014/main" id="{95DC657D-CFD4-DB46-0F3B-F8C062B07B52}"/>
                </a:ext>
              </a:extLst>
            </p:cNvPr>
            <p:cNvSpPr/>
            <p:nvPr/>
          </p:nvSpPr>
          <p:spPr>
            <a:xfrm>
              <a:off x="3276171" y="2186697"/>
              <a:ext cx="898769"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0,5</a:t>
              </a:r>
            </a:p>
          </p:txBody>
        </p:sp>
        <p:sp>
          <p:nvSpPr>
            <p:cNvPr id="15" name="Retângulo 14">
              <a:extLst>
                <a:ext uri="{FF2B5EF4-FFF2-40B4-BE49-F238E27FC236}">
                  <a16:creationId xmlns:a16="http://schemas.microsoft.com/office/drawing/2014/main" id="{F6750F8D-D45B-53F8-20AE-B1FDAC019C37}"/>
                </a:ext>
              </a:extLst>
            </p:cNvPr>
            <p:cNvSpPr/>
            <p:nvPr/>
          </p:nvSpPr>
          <p:spPr>
            <a:xfrm>
              <a:off x="4246635" y="2186697"/>
              <a:ext cx="526615"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0,3</a:t>
              </a:r>
            </a:p>
          </p:txBody>
        </p:sp>
        <p:sp>
          <p:nvSpPr>
            <p:cNvPr id="16" name="Retângulo 15">
              <a:extLst>
                <a:ext uri="{FF2B5EF4-FFF2-40B4-BE49-F238E27FC236}">
                  <a16:creationId xmlns:a16="http://schemas.microsoft.com/office/drawing/2014/main" id="{E5433073-D584-648B-2158-E5EBF6300831}"/>
                </a:ext>
              </a:extLst>
            </p:cNvPr>
            <p:cNvSpPr/>
            <p:nvPr/>
          </p:nvSpPr>
          <p:spPr>
            <a:xfrm>
              <a:off x="4844945" y="2176876"/>
              <a:ext cx="618936"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0,5</a:t>
              </a:r>
            </a:p>
          </p:txBody>
        </p:sp>
        <p:sp>
          <p:nvSpPr>
            <p:cNvPr id="17" name="Retângulo 16">
              <a:extLst>
                <a:ext uri="{FF2B5EF4-FFF2-40B4-BE49-F238E27FC236}">
                  <a16:creationId xmlns:a16="http://schemas.microsoft.com/office/drawing/2014/main" id="{6E38B8D2-FA90-8ED5-BF4F-6136D8AB1185}"/>
                </a:ext>
              </a:extLst>
            </p:cNvPr>
            <p:cNvSpPr/>
            <p:nvPr/>
          </p:nvSpPr>
          <p:spPr>
            <a:xfrm>
              <a:off x="5535575" y="2176875"/>
              <a:ext cx="1087857"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0,5</a:t>
              </a:r>
            </a:p>
          </p:txBody>
        </p:sp>
        <p:sp>
          <p:nvSpPr>
            <p:cNvPr id="18" name="Retângulo 17">
              <a:extLst>
                <a:ext uri="{FF2B5EF4-FFF2-40B4-BE49-F238E27FC236}">
                  <a16:creationId xmlns:a16="http://schemas.microsoft.com/office/drawing/2014/main" id="{AA2B4A6E-023B-0361-D6D4-B417B5A20658}"/>
                </a:ext>
              </a:extLst>
            </p:cNvPr>
            <p:cNvSpPr/>
            <p:nvPr/>
          </p:nvSpPr>
          <p:spPr>
            <a:xfrm>
              <a:off x="6677103" y="2176875"/>
              <a:ext cx="898769"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0,3</a:t>
              </a:r>
            </a:p>
          </p:txBody>
        </p:sp>
        <p:sp>
          <p:nvSpPr>
            <p:cNvPr id="19" name="Retângulo 18">
              <a:extLst>
                <a:ext uri="{FF2B5EF4-FFF2-40B4-BE49-F238E27FC236}">
                  <a16:creationId xmlns:a16="http://schemas.microsoft.com/office/drawing/2014/main" id="{4D1F3E8F-7D6D-8D77-9FDD-B7EB8CF23E7B}"/>
                </a:ext>
              </a:extLst>
            </p:cNvPr>
            <p:cNvSpPr/>
            <p:nvPr/>
          </p:nvSpPr>
          <p:spPr>
            <a:xfrm>
              <a:off x="7637879" y="2176874"/>
              <a:ext cx="671972"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a:t>
              </a:r>
            </a:p>
          </p:txBody>
        </p:sp>
        <p:sp>
          <p:nvSpPr>
            <p:cNvPr id="20" name="Retângulo 19">
              <a:extLst>
                <a:ext uri="{FF2B5EF4-FFF2-40B4-BE49-F238E27FC236}">
                  <a16:creationId xmlns:a16="http://schemas.microsoft.com/office/drawing/2014/main" id="{3CF7D685-04FE-3323-7932-415895BB09CE}"/>
                </a:ext>
              </a:extLst>
            </p:cNvPr>
            <p:cNvSpPr/>
            <p:nvPr/>
          </p:nvSpPr>
          <p:spPr>
            <a:xfrm>
              <a:off x="8392027" y="2176873"/>
              <a:ext cx="713447"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a:t>
              </a:r>
            </a:p>
          </p:txBody>
        </p:sp>
        <p:sp>
          <p:nvSpPr>
            <p:cNvPr id="21" name="Retângulo: Cantos Arredondados 20">
              <a:extLst>
                <a:ext uri="{FF2B5EF4-FFF2-40B4-BE49-F238E27FC236}">
                  <a16:creationId xmlns:a16="http://schemas.microsoft.com/office/drawing/2014/main" id="{DD83E8D1-A008-9DB3-2443-B1F8F8AEC54D}"/>
                </a:ext>
              </a:extLst>
            </p:cNvPr>
            <p:cNvSpPr/>
            <p:nvPr/>
          </p:nvSpPr>
          <p:spPr>
            <a:xfrm>
              <a:off x="871753" y="3033463"/>
              <a:ext cx="2273975" cy="5080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Meu gato é fofo</a:t>
              </a:r>
            </a:p>
          </p:txBody>
        </p:sp>
        <p:sp>
          <p:nvSpPr>
            <p:cNvPr id="22" name="Retângulo 21">
              <a:extLst>
                <a:ext uri="{FF2B5EF4-FFF2-40B4-BE49-F238E27FC236}">
                  <a16:creationId xmlns:a16="http://schemas.microsoft.com/office/drawing/2014/main" id="{DE39067D-E421-EC35-02AA-500D743D1FD9}"/>
                </a:ext>
              </a:extLst>
            </p:cNvPr>
            <p:cNvSpPr/>
            <p:nvPr/>
          </p:nvSpPr>
          <p:spPr>
            <a:xfrm>
              <a:off x="3276171" y="3068345"/>
              <a:ext cx="898769"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a:t>
              </a:r>
            </a:p>
          </p:txBody>
        </p:sp>
        <p:sp>
          <p:nvSpPr>
            <p:cNvPr id="23" name="Retângulo 22">
              <a:extLst>
                <a:ext uri="{FF2B5EF4-FFF2-40B4-BE49-F238E27FC236}">
                  <a16:creationId xmlns:a16="http://schemas.microsoft.com/office/drawing/2014/main" id="{DA2440BF-1582-A008-BF6B-8227F16812FD}"/>
                </a:ext>
              </a:extLst>
            </p:cNvPr>
            <p:cNvSpPr/>
            <p:nvPr/>
          </p:nvSpPr>
          <p:spPr>
            <a:xfrm>
              <a:off x="4246635" y="3068345"/>
              <a:ext cx="526615"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0,4</a:t>
              </a:r>
            </a:p>
          </p:txBody>
        </p:sp>
        <p:sp>
          <p:nvSpPr>
            <p:cNvPr id="24" name="Retângulo 23">
              <a:extLst>
                <a:ext uri="{FF2B5EF4-FFF2-40B4-BE49-F238E27FC236}">
                  <a16:creationId xmlns:a16="http://schemas.microsoft.com/office/drawing/2014/main" id="{D9DA9012-96FE-55BF-AE86-5A2D688F2994}"/>
                </a:ext>
              </a:extLst>
            </p:cNvPr>
            <p:cNvSpPr/>
            <p:nvPr/>
          </p:nvSpPr>
          <p:spPr>
            <a:xfrm>
              <a:off x="4844945" y="3066339"/>
              <a:ext cx="618936"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a:t>
              </a:r>
            </a:p>
          </p:txBody>
        </p:sp>
        <p:sp>
          <p:nvSpPr>
            <p:cNvPr id="25" name="Retângulo 24">
              <a:extLst>
                <a:ext uri="{FF2B5EF4-FFF2-40B4-BE49-F238E27FC236}">
                  <a16:creationId xmlns:a16="http://schemas.microsoft.com/office/drawing/2014/main" id="{B888D0FD-2223-A0B1-FCDA-966EBC0B0C06}"/>
                </a:ext>
              </a:extLst>
            </p:cNvPr>
            <p:cNvSpPr/>
            <p:nvPr/>
          </p:nvSpPr>
          <p:spPr>
            <a:xfrm>
              <a:off x="5535575" y="3066338"/>
              <a:ext cx="1087857"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a:t>
              </a:r>
            </a:p>
          </p:txBody>
        </p:sp>
        <p:sp>
          <p:nvSpPr>
            <p:cNvPr id="26" name="Retângulo 25">
              <a:extLst>
                <a:ext uri="{FF2B5EF4-FFF2-40B4-BE49-F238E27FC236}">
                  <a16:creationId xmlns:a16="http://schemas.microsoft.com/office/drawing/2014/main" id="{A64C291C-C173-5447-A8BA-99F0841190CB}"/>
                </a:ext>
              </a:extLst>
            </p:cNvPr>
            <p:cNvSpPr/>
            <p:nvPr/>
          </p:nvSpPr>
          <p:spPr>
            <a:xfrm>
              <a:off x="6677103" y="3066338"/>
              <a:ext cx="898769"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0,4</a:t>
              </a:r>
            </a:p>
          </p:txBody>
        </p:sp>
        <p:sp>
          <p:nvSpPr>
            <p:cNvPr id="27" name="Retângulo 26">
              <a:extLst>
                <a:ext uri="{FF2B5EF4-FFF2-40B4-BE49-F238E27FC236}">
                  <a16:creationId xmlns:a16="http://schemas.microsoft.com/office/drawing/2014/main" id="{E8603CD8-1C9B-752B-1858-36FD1FF7FAC1}"/>
                </a:ext>
              </a:extLst>
            </p:cNvPr>
            <p:cNvSpPr/>
            <p:nvPr/>
          </p:nvSpPr>
          <p:spPr>
            <a:xfrm>
              <a:off x="7637879" y="3066337"/>
              <a:ext cx="671972"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0,6</a:t>
              </a:r>
            </a:p>
          </p:txBody>
        </p:sp>
        <p:sp>
          <p:nvSpPr>
            <p:cNvPr id="28" name="Retângulo 27">
              <a:extLst>
                <a:ext uri="{FF2B5EF4-FFF2-40B4-BE49-F238E27FC236}">
                  <a16:creationId xmlns:a16="http://schemas.microsoft.com/office/drawing/2014/main" id="{EE6A9E44-9E3A-45CF-75AA-DBF4DF1EF6D0}"/>
                </a:ext>
              </a:extLst>
            </p:cNvPr>
            <p:cNvSpPr/>
            <p:nvPr/>
          </p:nvSpPr>
          <p:spPr>
            <a:xfrm>
              <a:off x="8392027" y="3066336"/>
              <a:ext cx="713447"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0,6</a:t>
              </a:r>
            </a:p>
          </p:txBody>
        </p:sp>
      </p:grpSp>
    </p:spTree>
    <p:extLst>
      <p:ext uri="{BB962C8B-B14F-4D97-AF65-F5344CB8AC3E}">
        <p14:creationId xmlns:p14="http://schemas.microsoft.com/office/powerpoint/2010/main" val="295026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22"/>
          <p:cNvSpPr txBox="1">
            <a:spLocks noGrp="1"/>
          </p:cNvSpPr>
          <p:nvPr>
            <p:ph type="title"/>
          </p:nvPr>
        </p:nvSpPr>
        <p:spPr>
          <a:xfrm>
            <a:off x="128852" y="36507"/>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dk1"/>
                </a:solidFill>
              </a:rPr>
              <a:t>E os LLMs (Large Language Models)?</a:t>
            </a:r>
            <a:endParaRPr sz="2400" dirty="0">
              <a:solidFill>
                <a:schemeClr val="dk1"/>
              </a:solidFill>
            </a:endParaRPr>
          </a:p>
        </p:txBody>
      </p:sp>
      <p:sp>
        <p:nvSpPr>
          <p:cNvPr id="534" name="Google Shape;534;p2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5" name="Imagem 4" descr="A imagem é uma linha do tempo que mostra a evolução de modelos de processamento de linguagem natural (PLN) ao longo dos anos, desde 2000 até 2023. Cada modelo é representado em uma posição na linha do tempo com uma cor e um formato específicos para indicar seu tipo.&#10;&#10;Detalhes da linha do tempo:&#10;&#10;    Linha do Tempo Geral: A linha do tempo começa por volta de 2000 e segue até 2023, mostrando o ano em que cada modelo foi introduzido. Cada marco representa um avanço na tecnologia de PLN.&#10;&#10;    Modelos e Suas Cores:&#10;        Cinza: Representa modelos &quot;não-transformadores&quot; (Non-transformer models).&#10;        Roxo: Representa modelos &quot;apenas de codificação&quot; (Encoder-only).&#10;        Rosa: Representa modelos &quot;apenas de decodificação&quot; (Decoder-only).&#10;        Verde: Representa modelos &quot;codificador-decodificador&quot; (Encoder-decoder).&#10;&#10;    Modelos Listados:&#10;        Antes de 2000: Bag-of-words (modelo não-transformador).&#10;        2013: word2vec (modelo não-transformador).&#10;        2017: Attention (modelo não-transformador).&#10;        2018: BERT (modelo apenas de codificação) e GPT (modelo apenas de decodificação).&#10;        2019: DistilBERT e RoBERTa (ambos modelos apenas de codificação), GPT-2 (modelo apenas de decodificação).&#10;        2020: T5 (modelo codificador-decodificador) e GPT-3 (modelo apenas de decodificação).&#10;        2021: Switch (modelo codificador-decodificador).&#10;        2022: Flan-T5 (modelo codificador-decodificador).&#10;        2023: ChatGPT (modelo apenas de decodificação).&#10;&#10;Propósito da imagem: A imagem destaca o progresso na área de PLN, mostrando a transição de modelos simples, como bag-of-words, para modelos mais avançados baseados em transformadores, como GPT-3, T5 e ChatGPT. As cores ajudam a diferenciar entre os tipos de modelos, indicando como diferentes arquiteturas surgiram e evoluíram ao longo dos anos.">
            <a:extLst>
              <a:ext uri="{FF2B5EF4-FFF2-40B4-BE49-F238E27FC236}">
                <a16:creationId xmlns:a16="http://schemas.microsoft.com/office/drawing/2014/main" id="{131418F9-2FCB-EF3C-7F75-38CBC73AD72A}"/>
              </a:ext>
            </a:extLst>
          </p:cNvPr>
          <p:cNvPicPr>
            <a:picLocks noChangeAspect="1"/>
          </p:cNvPicPr>
          <p:nvPr/>
        </p:nvPicPr>
        <p:blipFill>
          <a:blip r:embed="rId3"/>
          <a:stretch>
            <a:fillRect/>
          </a:stretch>
        </p:blipFill>
        <p:spPr>
          <a:xfrm>
            <a:off x="913889" y="1009938"/>
            <a:ext cx="7316221" cy="2857899"/>
          </a:xfrm>
          <a:prstGeom prst="rect">
            <a:avLst/>
          </a:prstGeom>
        </p:spPr>
      </p:pic>
      <p:sp>
        <p:nvSpPr>
          <p:cNvPr id="6" name="CaixaDeTexto 5">
            <a:extLst>
              <a:ext uri="{FF2B5EF4-FFF2-40B4-BE49-F238E27FC236}">
                <a16:creationId xmlns:a16="http://schemas.microsoft.com/office/drawing/2014/main" id="{CED59927-D3BC-BE55-188D-8817E0835585}"/>
              </a:ext>
            </a:extLst>
          </p:cNvPr>
          <p:cNvSpPr txBox="1"/>
          <p:nvPr/>
        </p:nvSpPr>
        <p:spPr>
          <a:xfrm>
            <a:off x="128852" y="4595368"/>
            <a:ext cx="6327699" cy="230832"/>
          </a:xfrm>
          <a:prstGeom prst="rect">
            <a:avLst/>
          </a:prstGeom>
          <a:noFill/>
        </p:spPr>
        <p:txBody>
          <a:bodyPr wrap="square" rtlCol="0">
            <a:spAutoFit/>
          </a:bodyPr>
          <a:lstStyle/>
          <a:p>
            <a:r>
              <a:rPr lang="en-US" sz="900" dirty="0">
                <a:effectLst/>
              </a:rPr>
              <a:t>ALAMMAR, J.; GROOTENDORST, M. </a:t>
            </a:r>
            <a:r>
              <a:rPr lang="en-US" sz="900" b="1" dirty="0">
                <a:effectLst/>
              </a:rPr>
              <a:t>Hands-On Large Language Models</a:t>
            </a:r>
            <a:r>
              <a:rPr lang="en-US" sz="900" dirty="0">
                <a:effectLst/>
              </a:rPr>
              <a:t>. </a:t>
            </a:r>
            <a:r>
              <a:rPr lang="en-US" sz="900" dirty="0"/>
              <a:t> </a:t>
            </a:r>
            <a:r>
              <a:rPr lang="en-US" sz="900" dirty="0">
                <a:effectLst/>
              </a:rPr>
              <a:t>O’Reilly, 2024. </a:t>
            </a:r>
          </a:p>
        </p:txBody>
      </p:sp>
    </p:spTree>
    <p:extLst>
      <p:ext uri="{BB962C8B-B14F-4D97-AF65-F5344CB8AC3E}">
        <p14:creationId xmlns:p14="http://schemas.microsoft.com/office/powerpoint/2010/main" val="2629212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1">
          <a:extLst>
            <a:ext uri="{FF2B5EF4-FFF2-40B4-BE49-F238E27FC236}">
              <a16:creationId xmlns:a16="http://schemas.microsoft.com/office/drawing/2014/main" id="{7BC919E6-4180-7DDF-A2EA-DCD3FE5CB1D2}"/>
            </a:ext>
          </a:extLst>
        </p:cNvPr>
        <p:cNvGrpSpPr/>
        <p:nvPr/>
      </p:nvGrpSpPr>
      <p:grpSpPr>
        <a:xfrm>
          <a:off x="0" y="0"/>
          <a:ext cx="0" cy="0"/>
          <a:chOff x="0" y="0"/>
          <a:chExt cx="0" cy="0"/>
        </a:xfrm>
      </p:grpSpPr>
      <p:sp>
        <p:nvSpPr>
          <p:cNvPr id="532" name="Google Shape;532;p22">
            <a:extLst>
              <a:ext uri="{FF2B5EF4-FFF2-40B4-BE49-F238E27FC236}">
                <a16:creationId xmlns:a16="http://schemas.microsoft.com/office/drawing/2014/main" id="{7EA115D3-8395-DC67-BBBE-68F89C86F461}"/>
              </a:ext>
            </a:extLst>
          </p:cNvPr>
          <p:cNvSpPr txBox="1">
            <a:spLocks noGrp="1"/>
          </p:cNvSpPr>
          <p:nvPr>
            <p:ph type="title"/>
          </p:nvPr>
        </p:nvSpPr>
        <p:spPr>
          <a:xfrm>
            <a:off x="128852" y="36507"/>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dk1"/>
                </a:solidFill>
              </a:rPr>
              <a:t>E os LLMs (Large Language Models)?</a:t>
            </a:r>
            <a:endParaRPr sz="2400" dirty="0">
              <a:solidFill>
                <a:schemeClr val="dk1"/>
              </a:solidFill>
            </a:endParaRPr>
          </a:p>
        </p:txBody>
      </p:sp>
      <p:sp>
        <p:nvSpPr>
          <p:cNvPr id="534" name="Google Shape;534;p22">
            <a:extLst>
              <a:ext uri="{FF2B5EF4-FFF2-40B4-BE49-F238E27FC236}">
                <a16:creationId xmlns:a16="http://schemas.microsoft.com/office/drawing/2014/main" id="{FB699CC5-D01D-7F1E-E71B-68C7987423E2}"/>
              </a:ext>
            </a:extLst>
          </p:cNvPr>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6" name="CaixaDeTexto 5">
            <a:extLst>
              <a:ext uri="{FF2B5EF4-FFF2-40B4-BE49-F238E27FC236}">
                <a16:creationId xmlns:a16="http://schemas.microsoft.com/office/drawing/2014/main" id="{F1063EBA-A511-0BD1-2EB8-BE90F3F401E6}"/>
              </a:ext>
            </a:extLst>
          </p:cNvPr>
          <p:cNvSpPr txBox="1"/>
          <p:nvPr/>
        </p:nvSpPr>
        <p:spPr>
          <a:xfrm>
            <a:off x="128852" y="4595368"/>
            <a:ext cx="6327699" cy="230832"/>
          </a:xfrm>
          <a:prstGeom prst="rect">
            <a:avLst/>
          </a:prstGeom>
          <a:noFill/>
        </p:spPr>
        <p:txBody>
          <a:bodyPr wrap="square" rtlCol="0">
            <a:spAutoFit/>
          </a:bodyPr>
          <a:lstStyle/>
          <a:p>
            <a:r>
              <a:rPr lang="en-US" sz="900" dirty="0">
                <a:effectLst/>
              </a:rPr>
              <a:t>ALAMMAR, J.; GROOTENDORST, M. </a:t>
            </a:r>
            <a:r>
              <a:rPr lang="en-US" sz="900" b="1" dirty="0">
                <a:effectLst/>
              </a:rPr>
              <a:t>Hands-On Large Language Models</a:t>
            </a:r>
            <a:r>
              <a:rPr lang="en-US" sz="900" dirty="0">
                <a:effectLst/>
              </a:rPr>
              <a:t>. </a:t>
            </a:r>
            <a:r>
              <a:rPr lang="en-US" sz="900" dirty="0"/>
              <a:t> </a:t>
            </a:r>
            <a:r>
              <a:rPr lang="en-US" sz="900" dirty="0">
                <a:effectLst/>
              </a:rPr>
              <a:t>O’Reilly, 2024. </a:t>
            </a:r>
          </a:p>
        </p:txBody>
      </p:sp>
      <p:pic>
        <p:nvPicPr>
          <p:cNvPr id="3" name="Imagem 2" descr="A imagem é um gráfico que compara o número de parâmetros dos modelos GPT-1, GPT-2 e GPT-3. O gráfico é uma linha horizontal, que representa o aumento no número de parâmetros (ou seja, a complexidade dos modelos) de cada versão.&#10;&#10;Detalhes do gráfico:&#10;&#10;    Linha do Tempo Horizontal: A linha pontilhada na horizontal representa o número de parâmetros, que aumenta da esquerda para a direita.&#10;&#10;    Modelos e Seus Tamanhos:&#10;        GPT-1: Representado por um pequeno círculo no lado esquerdo da linha. Abaixo do círculo, está escrito &quot;117 Million&quot;, indicando que o GPT-1 tem 117 milhões de parâmetros.&#10;        GPT-2: Um pouco mais à direita, há um círculo maior, representando o GPT-2, com a anotação &quot;1.5 Billion&quot; abaixo, indicando que possui 1,5 bilhões de parâmetros.&#10;        GPT-3: No lado direito do gráfico, há um círculo muito maior, representando o GPT-3. Abaixo do círculo, está a anotação &quot;175 Billion&quot;, indicando que o GPT-3 possui 175 bilhões de parâmetros. Este círculo é significativamente maior para enfatizar o grande aumento no número de parâmetros em comparação com os modelos anteriores.&#10;&#10;Propósito da imagem: A imagem mostra o crescimento exponencial no número de parâmetros entre as versões do modelo GPT, desde GPT-1 com 117 milhões de parâmetros até GPT-3 com 175 bilhões. Esse aumento no número de parâmetros reflete a evolução dos modelos de linguagem, tornando-os mais complexos e capazes de gerar respostas mais precisas e contextualmente ricas.">
            <a:extLst>
              <a:ext uri="{FF2B5EF4-FFF2-40B4-BE49-F238E27FC236}">
                <a16:creationId xmlns:a16="http://schemas.microsoft.com/office/drawing/2014/main" id="{29B2EFD0-B1DA-7A85-C02B-9A9161FF3633}"/>
              </a:ext>
            </a:extLst>
          </p:cNvPr>
          <p:cNvPicPr>
            <a:picLocks noChangeAspect="1"/>
          </p:cNvPicPr>
          <p:nvPr/>
        </p:nvPicPr>
        <p:blipFill>
          <a:blip r:embed="rId3"/>
          <a:stretch>
            <a:fillRect/>
          </a:stretch>
        </p:blipFill>
        <p:spPr>
          <a:xfrm>
            <a:off x="1481624" y="984738"/>
            <a:ext cx="6122882" cy="3204308"/>
          </a:xfrm>
          <a:prstGeom prst="rect">
            <a:avLst/>
          </a:prstGeom>
        </p:spPr>
      </p:pic>
    </p:spTree>
    <p:extLst>
      <p:ext uri="{BB962C8B-B14F-4D97-AF65-F5344CB8AC3E}">
        <p14:creationId xmlns:p14="http://schemas.microsoft.com/office/powerpoint/2010/main" val="1772623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1">
          <a:extLst>
            <a:ext uri="{FF2B5EF4-FFF2-40B4-BE49-F238E27FC236}">
              <a16:creationId xmlns:a16="http://schemas.microsoft.com/office/drawing/2014/main" id="{617A25E8-5FD9-4BA2-9618-1224B6D7713C}"/>
            </a:ext>
          </a:extLst>
        </p:cNvPr>
        <p:cNvGrpSpPr/>
        <p:nvPr/>
      </p:nvGrpSpPr>
      <p:grpSpPr>
        <a:xfrm>
          <a:off x="0" y="0"/>
          <a:ext cx="0" cy="0"/>
          <a:chOff x="0" y="0"/>
          <a:chExt cx="0" cy="0"/>
        </a:xfrm>
      </p:grpSpPr>
      <p:sp>
        <p:nvSpPr>
          <p:cNvPr id="532" name="Google Shape;532;p22">
            <a:extLst>
              <a:ext uri="{FF2B5EF4-FFF2-40B4-BE49-F238E27FC236}">
                <a16:creationId xmlns:a16="http://schemas.microsoft.com/office/drawing/2014/main" id="{258ECB56-EBCB-9925-4E5F-2C87A19A1412}"/>
              </a:ext>
            </a:extLst>
          </p:cNvPr>
          <p:cNvSpPr txBox="1">
            <a:spLocks noGrp="1"/>
          </p:cNvSpPr>
          <p:nvPr>
            <p:ph type="title"/>
          </p:nvPr>
        </p:nvSpPr>
        <p:spPr>
          <a:xfrm>
            <a:off x="128852" y="36507"/>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dk1"/>
                </a:solidFill>
              </a:rPr>
              <a:t>E os LLMs (Large Language Models)?</a:t>
            </a:r>
            <a:endParaRPr sz="2400" dirty="0">
              <a:solidFill>
                <a:schemeClr val="dk1"/>
              </a:solidFill>
            </a:endParaRPr>
          </a:p>
        </p:txBody>
      </p:sp>
      <p:sp>
        <p:nvSpPr>
          <p:cNvPr id="534" name="Google Shape;534;p22">
            <a:extLst>
              <a:ext uri="{FF2B5EF4-FFF2-40B4-BE49-F238E27FC236}">
                <a16:creationId xmlns:a16="http://schemas.microsoft.com/office/drawing/2014/main" id="{6D02E10A-ADD9-8DDD-C0C2-57A74DDB0A71}"/>
              </a:ext>
            </a:extLst>
          </p:cNvPr>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4" name="Imagem 3" descr="A imagem mostra a capa de um artigo escrito por Stephen Wolfram, intitulado &quot;What Is ChatGPT Doing ... and Why Does It Work?&quot;. O subtítulo logo abaixo do título diz: &quot;It's Just Adding One Word at a Time&quot;, sugerindo que o funcionamento do ChatGPT é explicado pelo processo de geração de palavras uma a uma.&#10;&#10;Detalhes da Imagem:&#10;&#10;    Título e Data:&#10;        O título está em letras grandes e vermelhas, com o texto: &quot;What Is ChatGPT Doing ... and Why Does It Work?&quot;.&#10;        Logo abaixo, em uma fonte menor, está a data de publicação: &quot;February 14, 2023&quot;.&#10;&#10;    Subtítulo:&#10;        Na parte inferior, em itálico e na cor vermelha, está o subtítulo: &quot;It's Just Adding One Word at a Time&quot;, que resume o conceito de geração de texto palavra por palavra.&#10;&#10;    Diagramas e Gráficos:&#10;        Abaixo do título, há uma série de pequenos diagramas e gráficos variados, que parecem representar elementos de redes neurais, gráficos de funções e clusters de pontos coloridos. Esses elementos visuais indicam que o artigo explora aspectos técnicos do funcionamento do ChatGPT, possivelmente abordando a arquitetura das redes neurais, o treinamento e o comportamento dos modelos de linguagem.&#10;&#10;Propósito da Imagem: A imagem serve como uma introdução visual ao artigo de Stephen Wolfram, que busca explicar como o ChatGPT funciona e por que ele consegue produzir respostas coerentes e contextuais. O uso de diagramas e gráficos sugere uma abordagem técnica para explicar os mecanismos internos do modelo.">
            <a:extLst>
              <a:ext uri="{FF2B5EF4-FFF2-40B4-BE49-F238E27FC236}">
                <a16:creationId xmlns:a16="http://schemas.microsoft.com/office/drawing/2014/main" id="{D022280E-63CD-FA0A-CB2C-B315163BF7D6}"/>
              </a:ext>
            </a:extLst>
          </p:cNvPr>
          <p:cNvPicPr>
            <a:picLocks noChangeAspect="1"/>
          </p:cNvPicPr>
          <p:nvPr/>
        </p:nvPicPr>
        <p:blipFill>
          <a:blip r:embed="rId3"/>
          <a:srcRect r="13835"/>
          <a:stretch/>
        </p:blipFill>
        <p:spPr>
          <a:xfrm>
            <a:off x="277344" y="1271516"/>
            <a:ext cx="4294656" cy="2600468"/>
          </a:xfrm>
          <a:prstGeom prst="rect">
            <a:avLst/>
          </a:prstGeom>
        </p:spPr>
      </p:pic>
      <p:sp>
        <p:nvSpPr>
          <p:cNvPr id="5" name="CaixaDeTexto 4">
            <a:extLst>
              <a:ext uri="{FF2B5EF4-FFF2-40B4-BE49-F238E27FC236}">
                <a16:creationId xmlns:a16="http://schemas.microsoft.com/office/drawing/2014/main" id="{05EB2656-A100-9A69-57FF-DB0145162266}"/>
              </a:ext>
            </a:extLst>
          </p:cNvPr>
          <p:cNvSpPr txBox="1"/>
          <p:nvPr/>
        </p:nvSpPr>
        <p:spPr>
          <a:xfrm>
            <a:off x="1512050" y="902184"/>
            <a:ext cx="1825243" cy="369332"/>
          </a:xfrm>
          <a:prstGeom prst="rect">
            <a:avLst/>
          </a:prstGeom>
          <a:noFill/>
        </p:spPr>
        <p:txBody>
          <a:bodyPr wrap="none" rtlCol="0">
            <a:spAutoFit/>
          </a:bodyPr>
          <a:lstStyle/>
          <a:p>
            <a:r>
              <a:rPr lang="pt-BR" dirty="0">
                <a:hlinkClick r:id="rId4"/>
              </a:rPr>
              <a:t>Stephen Wolfram</a:t>
            </a:r>
            <a:endParaRPr lang="pt-BR" dirty="0"/>
          </a:p>
        </p:txBody>
      </p:sp>
      <p:sp>
        <p:nvSpPr>
          <p:cNvPr id="7" name="Google Shape;471;p14">
            <a:extLst>
              <a:ext uri="{FF2B5EF4-FFF2-40B4-BE49-F238E27FC236}">
                <a16:creationId xmlns:a16="http://schemas.microsoft.com/office/drawing/2014/main" id="{9CAC98C2-E2E0-83F8-6DCC-A5BD79ED0BEA}"/>
              </a:ext>
            </a:extLst>
          </p:cNvPr>
          <p:cNvSpPr txBox="1">
            <a:spLocks noGrp="1"/>
          </p:cNvSpPr>
          <p:nvPr>
            <p:ph type="body" idx="1"/>
          </p:nvPr>
        </p:nvSpPr>
        <p:spPr>
          <a:xfrm>
            <a:off x="4853354" y="1227759"/>
            <a:ext cx="4118708" cy="2687981"/>
          </a:xfrm>
          <a:prstGeom prst="rect">
            <a:avLst/>
          </a:prstGeom>
          <a:solidFill>
            <a:schemeClr val="accent6">
              <a:lumMod val="20000"/>
              <a:lumOff val="80000"/>
            </a:schemeClr>
          </a:solidFill>
        </p:spPr>
        <p:txBody>
          <a:bodyPr spcFirstLastPara="1" wrap="square" lIns="91425" tIns="91425" rIns="91425" bIns="91425" anchor="t" anchorCtr="0">
            <a:noAutofit/>
          </a:bodyPr>
          <a:lstStyle/>
          <a:p>
            <a:pPr marL="0" lvl="1" indent="0" algn="l" rtl="0">
              <a:spcBef>
                <a:spcPts val="0"/>
              </a:spcBef>
              <a:spcAft>
                <a:spcPts val="0"/>
              </a:spcAft>
              <a:buSzPts val="1800"/>
              <a:buNone/>
            </a:pPr>
            <a:r>
              <a:rPr lang="pt-BR" dirty="0"/>
              <a:t>O conceito básico do ChatGPT é, em certo nível, bastante simples. Comece com uma grande amostra de textos criados por humanos, retirados da web, livros, etc. Em seguida, treine uma rede neural para gerar textos que sejam “como esses”. E, em particular, faça com que ela seja capaz de começar a partir de um “prompt” e depois continuar com um texto que seja “como o que foi treinado”.</a:t>
            </a:r>
            <a:endParaRPr dirty="0"/>
          </a:p>
        </p:txBody>
      </p:sp>
    </p:spTree>
    <p:extLst>
      <p:ext uri="{BB962C8B-B14F-4D97-AF65-F5344CB8AC3E}">
        <p14:creationId xmlns:p14="http://schemas.microsoft.com/office/powerpoint/2010/main" val="3669411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14"/>
          <p:cNvSpPr txBox="1">
            <a:spLocks noGrp="1"/>
          </p:cNvSpPr>
          <p:nvPr>
            <p:ph type="title"/>
          </p:nvPr>
        </p:nvSpPr>
        <p:spPr>
          <a:xfrm>
            <a:off x="163936" y="128851"/>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dk1"/>
                </a:solidFill>
              </a:rPr>
              <a:t>O que é a linguagem natural?</a:t>
            </a:r>
            <a:endParaRPr sz="2400" dirty="0">
              <a:solidFill>
                <a:schemeClr val="dk1"/>
              </a:solidFill>
            </a:endParaRPr>
          </a:p>
        </p:txBody>
      </p:sp>
      <p:sp>
        <p:nvSpPr>
          <p:cNvPr id="471" name="Google Shape;471;p14"/>
          <p:cNvSpPr txBox="1">
            <a:spLocks noGrp="1"/>
          </p:cNvSpPr>
          <p:nvPr>
            <p:ph type="body" idx="1"/>
          </p:nvPr>
        </p:nvSpPr>
        <p:spPr>
          <a:xfrm>
            <a:off x="163936" y="1597010"/>
            <a:ext cx="3532411" cy="1681568"/>
          </a:xfrm>
          <a:prstGeom prst="rect">
            <a:avLst/>
          </a:prstGeom>
          <a:solidFill>
            <a:schemeClr val="accent6">
              <a:lumMod val="20000"/>
              <a:lumOff val="80000"/>
            </a:schemeClr>
          </a:solidFill>
        </p:spPr>
        <p:txBody>
          <a:bodyPr spcFirstLastPara="1" wrap="square" lIns="91425" tIns="91425" rIns="91425" bIns="91425" anchor="t" anchorCtr="0">
            <a:noAutofit/>
          </a:bodyPr>
          <a:lstStyle/>
          <a:p>
            <a:pPr marL="0" lvl="1" indent="0" algn="l" rtl="0">
              <a:spcBef>
                <a:spcPts val="0"/>
              </a:spcBef>
              <a:spcAft>
                <a:spcPts val="0"/>
              </a:spcAft>
              <a:buSzPts val="1800"/>
              <a:buNone/>
            </a:pPr>
            <a:r>
              <a:rPr lang="en" dirty="0"/>
              <a:t>Linguagem que usamos para nos expressar, baseada em um conjunto de protocolos acordados mutuamente envolvendo palavras e sons que usamos para nos comunicarmos</a:t>
            </a:r>
            <a:endParaRPr dirty="0"/>
          </a:p>
          <a:p>
            <a:pPr marL="457200" lvl="0" indent="0" algn="l" rtl="0">
              <a:spcBef>
                <a:spcPts val="600"/>
              </a:spcBef>
              <a:spcAft>
                <a:spcPts val="0"/>
              </a:spcAft>
              <a:buNone/>
            </a:pPr>
            <a:endParaRPr dirty="0"/>
          </a:p>
        </p:txBody>
      </p:sp>
      <p:sp>
        <p:nvSpPr>
          <p:cNvPr id="472" name="Google Shape;472;p1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3" name="Imagem 2" descr="A imagem mostra uma cena do filme A Chegada, onde duas figuras humanas, uma delas vestida com um traje laranja de proteção, estão diante de uma parede translúcida. Na parede, dois símbolos escuros de formato circular aparecem, como se fossem marcas de tinta ou fumaça, com bordas irregulares e um visual etéreo. Atrás dessa parede, figuras alienígenas com longos &quot;braços&quot; desfocados e quase fantasmais se encontram ao fundo, sugerindo um contato entre humanos e seres de outro mundo. A cena é envolta em tons de azul e cinza, criando uma atmosfera de mistério e suspense.">
            <a:extLst>
              <a:ext uri="{FF2B5EF4-FFF2-40B4-BE49-F238E27FC236}">
                <a16:creationId xmlns:a16="http://schemas.microsoft.com/office/drawing/2014/main" id="{236966D5-432C-4787-9CA1-16ECF49A9C15}"/>
              </a:ext>
            </a:extLst>
          </p:cNvPr>
          <p:cNvPicPr>
            <a:picLocks noChangeAspect="1"/>
          </p:cNvPicPr>
          <p:nvPr/>
        </p:nvPicPr>
        <p:blipFill>
          <a:blip r:embed="rId3"/>
          <a:stretch>
            <a:fillRect/>
          </a:stretch>
        </p:blipFill>
        <p:spPr>
          <a:xfrm>
            <a:off x="3766089" y="1115876"/>
            <a:ext cx="5287672" cy="2643836"/>
          </a:xfrm>
          <a:prstGeom prst="rect">
            <a:avLst/>
          </a:prstGeom>
        </p:spPr>
      </p:pic>
      <p:sp>
        <p:nvSpPr>
          <p:cNvPr id="4" name="CaixaDeTexto 3">
            <a:extLst>
              <a:ext uri="{FF2B5EF4-FFF2-40B4-BE49-F238E27FC236}">
                <a16:creationId xmlns:a16="http://schemas.microsoft.com/office/drawing/2014/main" id="{7E258B1D-3D0C-0789-0F52-4213F94A097E}"/>
              </a:ext>
            </a:extLst>
          </p:cNvPr>
          <p:cNvSpPr txBox="1"/>
          <p:nvPr/>
        </p:nvSpPr>
        <p:spPr>
          <a:xfrm>
            <a:off x="5525728" y="3759712"/>
            <a:ext cx="4044697" cy="369332"/>
          </a:xfrm>
          <a:prstGeom prst="rect">
            <a:avLst/>
          </a:prstGeom>
          <a:noFill/>
        </p:spPr>
        <p:txBody>
          <a:bodyPr wrap="none" rtlCol="0">
            <a:spAutoFit/>
          </a:bodyPr>
          <a:lstStyle/>
          <a:p>
            <a:r>
              <a:rPr lang="pt-BR" sz="900" dirty="0"/>
              <a:t>A CHEGADA. Direção: Denis Villeneuve. Produção de Paramount Pictures.</a:t>
            </a:r>
          </a:p>
          <a:p>
            <a:r>
              <a:rPr lang="pt-BR" sz="900" dirty="0"/>
              <a:t>Canadá: Sony Pictures, 2016. (116 min.)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1">
          <a:extLst>
            <a:ext uri="{FF2B5EF4-FFF2-40B4-BE49-F238E27FC236}">
              <a16:creationId xmlns:a16="http://schemas.microsoft.com/office/drawing/2014/main" id="{9539A58E-A476-7810-23D9-B731E3433D7D}"/>
            </a:ext>
          </a:extLst>
        </p:cNvPr>
        <p:cNvGrpSpPr/>
        <p:nvPr/>
      </p:nvGrpSpPr>
      <p:grpSpPr>
        <a:xfrm>
          <a:off x="0" y="0"/>
          <a:ext cx="0" cy="0"/>
          <a:chOff x="0" y="0"/>
          <a:chExt cx="0" cy="0"/>
        </a:xfrm>
      </p:grpSpPr>
      <p:sp>
        <p:nvSpPr>
          <p:cNvPr id="532" name="Google Shape;532;p22">
            <a:extLst>
              <a:ext uri="{FF2B5EF4-FFF2-40B4-BE49-F238E27FC236}">
                <a16:creationId xmlns:a16="http://schemas.microsoft.com/office/drawing/2014/main" id="{044D1BA2-7B7E-B369-BCAD-878E247AA964}"/>
              </a:ext>
            </a:extLst>
          </p:cNvPr>
          <p:cNvSpPr txBox="1">
            <a:spLocks noGrp="1"/>
          </p:cNvSpPr>
          <p:nvPr>
            <p:ph type="title"/>
          </p:nvPr>
        </p:nvSpPr>
        <p:spPr>
          <a:xfrm>
            <a:off x="128852" y="36507"/>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dk1"/>
                </a:solidFill>
              </a:rPr>
              <a:t>E os LLMs (Large Language Models)?</a:t>
            </a:r>
            <a:endParaRPr sz="2400" dirty="0">
              <a:solidFill>
                <a:schemeClr val="dk1"/>
              </a:solidFill>
            </a:endParaRPr>
          </a:p>
        </p:txBody>
      </p:sp>
      <p:sp>
        <p:nvSpPr>
          <p:cNvPr id="534" name="Google Shape;534;p22">
            <a:extLst>
              <a:ext uri="{FF2B5EF4-FFF2-40B4-BE49-F238E27FC236}">
                <a16:creationId xmlns:a16="http://schemas.microsoft.com/office/drawing/2014/main" id="{3A2F31E0-9EE5-12DF-62FD-6428A5F67121}"/>
              </a:ext>
            </a:extLst>
          </p:cNvPr>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grpSp>
        <p:nvGrpSpPr>
          <p:cNvPr id="2" name="Agrupar 1" descr="A imagem ilustra o conceito de contexto no processamento de linguagem natural, mostrando como uma sequência de palavras pode levar a diferentes previsões para a próxima palavra com base no contexto.&#10;&#10;Detalhes da Imagem:&#10;&#10;    Texto Inicial (Contexto):&#10;        No centro da imagem, dentro de um retângulo, está o texto: &quot;O garoto foi ao&quot;. Esse texto representa o início de uma frase que serve de contexto para prever a próxima palavra.&#10;&#10;    Possíveis Palavras Seguintes:&#10;        À direita, há uma lista de palavras, cada uma com uma seta apontando para ela a partir do contexto. Cada palavra está em uma cor diferente, indicando que são opções distintas para continuar a frase.&#10;        As palavras são:&#10;            café (em verde)&#10;            hospital (em azul)&#10;            parquinho (em roxo)&#10;            parque (em laranja)&#10;            colégio (em vermelho)&#10;&#10;Propósito da Imagem: A imagem demonstra como, a partir de um contexto (&quot;O garoto foi ao&quot;), um modelo de linguagem pode prever várias palavras possíveis para completar a frase, levando em consideração o que seria mais provável em diferentes situações. Cada palavra sugerida representa uma continuação plausível, mostrando como o contexto inicial influencia as escolhas do modelo.">
            <a:extLst>
              <a:ext uri="{FF2B5EF4-FFF2-40B4-BE49-F238E27FC236}">
                <a16:creationId xmlns:a16="http://schemas.microsoft.com/office/drawing/2014/main" id="{CD834311-C0BF-88DC-489F-659B15363505}"/>
              </a:ext>
            </a:extLst>
          </p:cNvPr>
          <p:cNvGrpSpPr/>
          <p:nvPr/>
        </p:nvGrpSpPr>
        <p:grpSpPr>
          <a:xfrm>
            <a:off x="1799710" y="1405528"/>
            <a:ext cx="5325742" cy="2474191"/>
            <a:chOff x="1799710" y="1405528"/>
            <a:chExt cx="5325742" cy="2474191"/>
          </a:xfrm>
        </p:grpSpPr>
        <p:sp>
          <p:nvSpPr>
            <p:cNvPr id="35" name="CaixaDeTexto 34">
              <a:extLst>
                <a:ext uri="{FF2B5EF4-FFF2-40B4-BE49-F238E27FC236}">
                  <a16:creationId xmlns:a16="http://schemas.microsoft.com/office/drawing/2014/main" id="{0D91E98E-CA1F-FD8E-3FBC-DB70A31AD4CD}"/>
                </a:ext>
              </a:extLst>
            </p:cNvPr>
            <p:cNvSpPr txBox="1"/>
            <p:nvPr/>
          </p:nvSpPr>
          <p:spPr>
            <a:xfrm>
              <a:off x="2184169" y="2389340"/>
              <a:ext cx="1609107" cy="408623"/>
            </a:xfrm>
            <a:prstGeom prst="round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pt-BR" dirty="0"/>
                <a:t>O garoto foi ao</a:t>
              </a:r>
            </a:p>
          </p:txBody>
        </p:sp>
        <p:cxnSp>
          <p:nvCxnSpPr>
            <p:cNvPr id="37" name="Conector reto 36">
              <a:extLst>
                <a:ext uri="{FF2B5EF4-FFF2-40B4-BE49-F238E27FC236}">
                  <a16:creationId xmlns:a16="http://schemas.microsoft.com/office/drawing/2014/main" id="{CC13ABC6-E66A-9D8B-5A59-A0D5FA4ADD6F}"/>
                </a:ext>
              </a:extLst>
            </p:cNvPr>
            <p:cNvCxnSpPr/>
            <p:nvPr/>
          </p:nvCxnSpPr>
          <p:spPr>
            <a:xfrm>
              <a:off x="5024454" y="1597813"/>
              <a:ext cx="0" cy="2110740"/>
            </a:xfrm>
            <a:prstGeom prst="line">
              <a:avLst/>
            </a:prstGeom>
          </p:spPr>
          <p:style>
            <a:lnRef idx="1">
              <a:schemeClr val="dk1"/>
            </a:lnRef>
            <a:fillRef idx="0">
              <a:schemeClr val="dk1"/>
            </a:fillRef>
            <a:effectRef idx="0">
              <a:schemeClr val="dk1"/>
            </a:effectRef>
            <a:fontRef idx="minor">
              <a:schemeClr val="tx1"/>
            </a:fontRef>
          </p:style>
        </p:cxnSp>
        <p:cxnSp>
          <p:nvCxnSpPr>
            <p:cNvPr id="39" name="Conector de Seta Reta 38">
              <a:extLst>
                <a:ext uri="{FF2B5EF4-FFF2-40B4-BE49-F238E27FC236}">
                  <a16:creationId xmlns:a16="http://schemas.microsoft.com/office/drawing/2014/main" id="{1DCED817-5AF8-F4E1-8FA6-735387C6BCC6}"/>
                </a:ext>
              </a:extLst>
            </p:cNvPr>
            <p:cNvCxnSpPr/>
            <p:nvPr/>
          </p:nvCxnSpPr>
          <p:spPr>
            <a:xfrm>
              <a:off x="5024454" y="1605433"/>
              <a:ext cx="8991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Conector de Seta Reta 40">
              <a:extLst>
                <a:ext uri="{FF2B5EF4-FFF2-40B4-BE49-F238E27FC236}">
                  <a16:creationId xmlns:a16="http://schemas.microsoft.com/office/drawing/2014/main" id="{5D7F939F-AE15-64D1-BEE5-32A7AAE995A1}"/>
                </a:ext>
              </a:extLst>
            </p:cNvPr>
            <p:cNvCxnSpPr/>
            <p:nvPr/>
          </p:nvCxnSpPr>
          <p:spPr>
            <a:xfrm>
              <a:off x="5024454" y="2115973"/>
              <a:ext cx="8991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ector de Seta Reta 41">
              <a:extLst>
                <a:ext uri="{FF2B5EF4-FFF2-40B4-BE49-F238E27FC236}">
                  <a16:creationId xmlns:a16="http://schemas.microsoft.com/office/drawing/2014/main" id="{E8F323FA-4DC6-02EB-0FA7-57A4F9D7A49D}"/>
                </a:ext>
              </a:extLst>
            </p:cNvPr>
            <p:cNvCxnSpPr/>
            <p:nvPr/>
          </p:nvCxnSpPr>
          <p:spPr>
            <a:xfrm>
              <a:off x="5024453" y="2588175"/>
              <a:ext cx="8991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ector de Seta Reta 42">
              <a:extLst>
                <a:ext uri="{FF2B5EF4-FFF2-40B4-BE49-F238E27FC236}">
                  <a16:creationId xmlns:a16="http://schemas.microsoft.com/office/drawing/2014/main" id="{546CF395-468A-83B1-1354-D5F54DC46759}"/>
                </a:ext>
              </a:extLst>
            </p:cNvPr>
            <p:cNvCxnSpPr/>
            <p:nvPr/>
          </p:nvCxnSpPr>
          <p:spPr>
            <a:xfrm>
              <a:off x="5024452" y="3113955"/>
              <a:ext cx="8991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Conector de Seta Reta 43">
              <a:extLst>
                <a:ext uri="{FF2B5EF4-FFF2-40B4-BE49-F238E27FC236}">
                  <a16:creationId xmlns:a16="http://schemas.microsoft.com/office/drawing/2014/main" id="{D53DE19A-B859-58AE-D97B-82DDFA627BEF}"/>
                </a:ext>
              </a:extLst>
            </p:cNvPr>
            <p:cNvCxnSpPr/>
            <p:nvPr/>
          </p:nvCxnSpPr>
          <p:spPr>
            <a:xfrm>
              <a:off x="5024451" y="3708553"/>
              <a:ext cx="8991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CaixaDeTexto 44">
              <a:extLst>
                <a:ext uri="{FF2B5EF4-FFF2-40B4-BE49-F238E27FC236}">
                  <a16:creationId xmlns:a16="http://schemas.microsoft.com/office/drawing/2014/main" id="{934FB0DE-8ED2-494A-8F26-555D8282FCD9}"/>
                </a:ext>
              </a:extLst>
            </p:cNvPr>
            <p:cNvSpPr txBox="1"/>
            <p:nvPr/>
          </p:nvSpPr>
          <p:spPr>
            <a:xfrm>
              <a:off x="5940744" y="1405528"/>
              <a:ext cx="569964" cy="369332"/>
            </a:xfrm>
            <a:prstGeom prst="rect">
              <a:avLst/>
            </a:prstGeom>
            <a:noFill/>
          </p:spPr>
          <p:txBody>
            <a:bodyPr wrap="none" rtlCol="0">
              <a:spAutoFit/>
            </a:bodyPr>
            <a:lstStyle/>
            <a:p>
              <a:r>
                <a:rPr lang="pt-BR" dirty="0">
                  <a:solidFill>
                    <a:schemeClr val="accent6"/>
                  </a:solidFill>
                </a:rPr>
                <a:t>café</a:t>
              </a:r>
            </a:p>
          </p:txBody>
        </p:sp>
        <p:sp>
          <p:nvSpPr>
            <p:cNvPr id="46" name="CaixaDeTexto 45">
              <a:extLst>
                <a:ext uri="{FF2B5EF4-FFF2-40B4-BE49-F238E27FC236}">
                  <a16:creationId xmlns:a16="http://schemas.microsoft.com/office/drawing/2014/main" id="{73B3EDDA-57D6-465D-9953-4A0AB7DF53C4}"/>
                </a:ext>
              </a:extLst>
            </p:cNvPr>
            <p:cNvSpPr txBox="1"/>
            <p:nvPr/>
          </p:nvSpPr>
          <p:spPr>
            <a:xfrm>
              <a:off x="5969302" y="1931307"/>
              <a:ext cx="930448" cy="369332"/>
            </a:xfrm>
            <a:prstGeom prst="rect">
              <a:avLst/>
            </a:prstGeom>
            <a:noFill/>
          </p:spPr>
          <p:txBody>
            <a:bodyPr wrap="none" rtlCol="0">
              <a:spAutoFit/>
            </a:bodyPr>
            <a:lstStyle/>
            <a:p>
              <a:r>
                <a:rPr lang="pt-BR" dirty="0">
                  <a:solidFill>
                    <a:schemeClr val="accent1"/>
                  </a:solidFill>
                </a:rPr>
                <a:t>hospital</a:t>
              </a:r>
            </a:p>
          </p:txBody>
        </p:sp>
        <p:sp>
          <p:nvSpPr>
            <p:cNvPr id="47" name="CaixaDeTexto 46">
              <a:extLst>
                <a:ext uri="{FF2B5EF4-FFF2-40B4-BE49-F238E27FC236}">
                  <a16:creationId xmlns:a16="http://schemas.microsoft.com/office/drawing/2014/main" id="{5B38757E-67C0-B666-430C-66DF49C3D17A}"/>
                </a:ext>
              </a:extLst>
            </p:cNvPr>
            <p:cNvSpPr txBox="1"/>
            <p:nvPr/>
          </p:nvSpPr>
          <p:spPr>
            <a:xfrm>
              <a:off x="5969302" y="2393673"/>
              <a:ext cx="1156150" cy="369332"/>
            </a:xfrm>
            <a:prstGeom prst="rect">
              <a:avLst/>
            </a:prstGeom>
            <a:noFill/>
          </p:spPr>
          <p:txBody>
            <a:bodyPr wrap="none" rtlCol="0">
              <a:spAutoFit/>
            </a:bodyPr>
            <a:lstStyle/>
            <a:p>
              <a:r>
                <a:rPr lang="pt-BR" dirty="0">
                  <a:solidFill>
                    <a:srgbClr val="7030A0"/>
                  </a:solidFill>
                </a:rPr>
                <a:t>parquinho</a:t>
              </a:r>
            </a:p>
          </p:txBody>
        </p:sp>
        <p:sp>
          <p:nvSpPr>
            <p:cNvPr id="48" name="CaixaDeTexto 47">
              <a:extLst>
                <a:ext uri="{FF2B5EF4-FFF2-40B4-BE49-F238E27FC236}">
                  <a16:creationId xmlns:a16="http://schemas.microsoft.com/office/drawing/2014/main" id="{AC303100-3736-49AE-3E3F-A7C8B81B3FF1}"/>
                </a:ext>
              </a:extLst>
            </p:cNvPr>
            <p:cNvSpPr txBox="1"/>
            <p:nvPr/>
          </p:nvSpPr>
          <p:spPr>
            <a:xfrm>
              <a:off x="5969302" y="2929289"/>
              <a:ext cx="853182" cy="369332"/>
            </a:xfrm>
            <a:prstGeom prst="rect">
              <a:avLst/>
            </a:prstGeom>
            <a:noFill/>
          </p:spPr>
          <p:txBody>
            <a:bodyPr wrap="none" rtlCol="0">
              <a:spAutoFit/>
            </a:bodyPr>
            <a:lstStyle/>
            <a:p>
              <a:r>
                <a:rPr lang="pt-BR" dirty="0">
                  <a:solidFill>
                    <a:schemeClr val="accent2"/>
                  </a:solidFill>
                </a:rPr>
                <a:t>parque</a:t>
              </a:r>
            </a:p>
          </p:txBody>
        </p:sp>
        <p:sp>
          <p:nvSpPr>
            <p:cNvPr id="49" name="CaixaDeTexto 48">
              <a:extLst>
                <a:ext uri="{FF2B5EF4-FFF2-40B4-BE49-F238E27FC236}">
                  <a16:creationId xmlns:a16="http://schemas.microsoft.com/office/drawing/2014/main" id="{5A0B7DAF-B7DE-DDCF-829C-DC68E8109138}"/>
                </a:ext>
              </a:extLst>
            </p:cNvPr>
            <p:cNvSpPr txBox="1"/>
            <p:nvPr/>
          </p:nvSpPr>
          <p:spPr>
            <a:xfrm>
              <a:off x="5955131" y="3510387"/>
              <a:ext cx="854401" cy="369332"/>
            </a:xfrm>
            <a:prstGeom prst="rect">
              <a:avLst/>
            </a:prstGeom>
            <a:noFill/>
          </p:spPr>
          <p:txBody>
            <a:bodyPr wrap="none" rtlCol="0">
              <a:spAutoFit/>
            </a:bodyPr>
            <a:lstStyle/>
            <a:p>
              <a:r>
                <a:rPr lang="pt-BR" dirty="0">
                  <a:solidFill>
                    <a:srgbClr val="FF0000"/>
                  </a:solidFill>
                </a:rPr>
                <a:t>colégio</a:t>
              </a:r>
            </a:p>
          </p:txBody>
        </p:sp>
        <p:cxnSp>
          <p:nvCxnSpPr>
            <p:cNvPr id="51" name="Conector reto 50">
              <a:extLst>
                <a:ext uri="{FF2B5EF4-FFF2-40B4-BE49-F238E27FC236}">
                  <a16:creationId xmlns:a16="http://schemas.microsoft.com/office/drawing/2014/main" id="{E596FBDE-DDE0-A4DF-F309-00077D896E6D}"/>
                </a:ext>
              </a:extLst>
            </p:cNvPr>
            <p:cNvCxnSpPr>
              <a:cxnSpLocks/>
              <a:endCxn id="35" idx="3"/>
            </p:cNvCxnSpPr>
            <p:nvPr/>
          </p:nvCxnSpPr>
          <p:spPr>
            <a:xfrm flipH="1">
              <a:off x="3793276" y="2588175"/>
              <a:ext cx="1239487" cy="5477"/>
            </a:xfrm>
            <a:prstGeom prst="line">
              <a:avLst/>
            </a:prstGeom>
          </p:spPr>
          <p:style>
            <a:lnRef idx="1">
              <a:schemeClr val="dk1"/>
            </a:lnRef>
            <a:fillRef idx="0">
              <a:schemeClr val="dk1"/>
            </a:fillRef>
            <a:effectRef idx="0">
              <a:schemeClr val="dk1"/>
            </a:effectRef>
            <a:fontRef idx="minor">
              <a:schemeClr val="tx1"/>
            </a:fontRef>
          </p:style>
        </p:cxnSp>
        <p:sp>
          <p:nvSpPr>
            <p:cNvPr id="53" name="CaixaDeTexto 52">
              <a:extLst>
                <a:ext uri="{FF2B5EF4-FFF2-40B4-BE49-F238E27FC236}">
                  <a16:creationId xmlns:a16="http://schemas.microsoft.com/office/drawing/2014/main" id="{AC95D359-6263-8B23-7CF7-0DB9326E228A}"/>
                </a:ext>
              </a:extLst>
            </p:cNvPr>
            <p:cNvSpPr txBox="1"/>
            <p:nvPr/>
          </p:nvSpPr>
          <p:spPr>
            <a:xfrm>
              <a:off x="1799710" y="1570945"/>
              <a:ext cx="2378023" cy="646331"/>
            </a:xfrm>
            <a:prstGeom prst="rect">
              <a:avLst/>
            </a:prstGeom>
            <a:noFill/>
          </p:spPr>
          <p:txBody>
            <a:bodyPr wrap="none" rtlCol="0">
              <a:spAutoFit/>
            </a:bodyPr>
            <a:lstStyle/>
            <a:p>
              <a:r>
                <a:rPr lang="pt-BR" dirty="0"/>
                <a:t>Palavras que vêm antes</a:t>
              </a:r>
            </a:p>
            <a:p>
              <a:pPr algn="ctr"/>
              <a:r>
                <a:rPr lang="pt-BR" dirty="0"/>
                <a:t>(</a:t>
              </a:r>
              <a:r>
                <a:rPr lang="pt-BR" b="1" dirty="0"/>
                <a:t>contexto</a:t>
              </a:r>
              <a:r>
                <a:rPr lang="pt-BR" dirty="0"/>
                <a:t>)</a:t>
              </a:r>
            </a:p>
          </p:txBody>
        </p:sp>
      </p:grpSp>
    </p:spTree>
    <p:extLst>
      <p:ext uri="{BB962C8B-B14F-4D97-AF65-F5344CB8AC3E}">
        <p14:creationId xmlns:p14="http://schemas.microsoft.com/office/powerpoint/2010/main" val="4137275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22"/>
          <p:cNvSpPr txBox="1">
            <a:spLocks noGrp="1"/>
          </p:cNvSpPr>
          <p:nvPr>
            <p:ph type="title"/>
          </p:nvPr>
        </p:nvSpPr>
        <p:spPr>
          <a:xfrm>
            <a:off x="128852" y="36507"/>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dk1"/>
                </a:solidFill>
              </a:rPr>
              <a:t>E os LLMs (Large Language Models)?</a:t>
            </a:r>
            <a:endParaRPr sz="2400" dirty="0">
              <a:solidFill>
                <a:schemeClr val="dk1"/>
              </a:solidFill>
            </a:endParaRPr>
          </a:p>
        </p:txBody>
      </p:sp>
      <p:sp>
        <p:nvSpPr>
          <p:cNvPr id="534" name="Google Shape;534;p2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grpSp>
        <p:nvGrpSpPr>
          <p:cNvPr id="2" name="Agrupar 1" descr="A imagem mostra como um modelo de linguagem de grande porte (LLM, em inglês) faz previsões sobre a próxima palavra em uma frase, com base em probabilidades associadas a diferentes palavras.&#10;&#10;Detalhes da Imagem:&#10;&#10;    Contexto Inicial:&#10;        No topo, dentro de um retângulo, está o texto: &quot;O garoto foi ao&quot;, que representa o contexto fornecido ao modelo para prever a próxima palavra.&#10;&#10;    Modelo de Linguagem (LLM):&#10;        Abaixo do contexto, há uma figura de um pequeno robô com a legenda &quot;LLM (GPT, Llama, Gemini)&quot;, representando modelos de linguagem como GPT, Llama e Gemini.&#10;&#10;    Possibilidades com Probabilidades:&#10;        À direita, dentro de um retângulo com bordas arredondadas, há uma lista de palavras com barras coloridas ao lado, indicando a probabilidade de cada palavra ser escolhida pelo modelo.&#10;        Cada palavra tem uma barra horizontal colorida com um valor numérico que representa a probabilidade atribuída pelo modelo.&#10;        As palavras e suas respectivas probabilidades são:&#10;            café (em verde) com probabilidade de 0,1.&#10;            hospital (em azul) com probabilidade de 0,05.&#10;            parquinho (em roxo) com probabilidade de 0,4.&#10;            parque (em laranja) com probabilidade de 0,15.&#10;            colégio (em vermelho) com probabilidade de 0,3.&#10;&#10;    Escolha da Palavra:&#10;        Na parte inferior do retângulo, está escrito: &quot;Palavra com a maior probabilidade é escolhida&quot;. Isso indica que o modelo escolherá a palavra &quot;parquinho&quot;, pois ela tem a maior probabilidade (0,4), de acordo com o contexto.&#10;&#10;Propósito da Imagem: A imagem demonstra como um modelo de linguagem usa o contexto para atribuir probabilidades a diferentes palavras e escolher a palavra com a maior probabilidade para continuar a frase. Isso exemplifica o processo de geração de texto, onde o modelo avalia diversas opções e escolhe a que melhor se encaixa com base em suas previsões.">
            <a:extLst>
              <a:ext uri="{FF2B5EF4-FFF2-40B4-BE49-F238E27FC236}">
                <a16:creationId xmlns:a16="http://schemas.microsoft.com/office/drawing/2014/main" id="{D3CB5226-5647-4EE7-3B90-EA81CBC69A44}"/>
              </a:ext>
            </a:extLst>
          </p:cNvPr>
          <p:cNvGrpSpPr/>
          <p:nvPr/>
        </p:nvGrpSpPr>
        <p:grpSpPr>
          <a:xfrm>
            <a:off x="1075614" y="672604"/>
            <a:ext cx="6651618" cy="4434389"/>
            <a:chOff x="473830" y="759197"/>
            <a:chExt cx="6651618" cy="4434389"/>
          </a:xfrm>
        </p:grpSpPr>
        <p:sp>
          <p:nvSpPr>
            <p:cNvPr id="35" name="CaixaDeTexto 34">
              <a:extLst>
                <a:ext uri="{FF2B5EF4-FFF2-40B4-BE49-F238E27FC236}">
                  <a16:creationId xmlns:a16="http://schemas.microsoft.com/office/drawing/2014/main" id="{E0F92D40-F6ED-E189-1351-818B1D6BEABA}"/>
                </a:ext>
              </a:extLst>
            </p:cNvPr>
            <p:cNvSpPr txBox="1"/>
            <p:nvPr/>
          </p:nvSpPr>
          <p:spPr>
            <a:xfrm>
              <a:off x="858287" y="1465929"/>
              <a:ext cx="1609107" cy="408623"/>
            </a:xfrm>
            <a:prstGeom prst="round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pt-BR" dirty="0"/>
                <a:t>O garoto foi ao</a:t>
              </a:r>
            </a:p>
          </p:txBody>
        </p:sp>
        <p:cxnSp>
          <p:nvCxnSpPr>
            <p:cNvPr id="37" name="Conector reto 36">
              <a:extLst>
                <a:ext uri="{FF2B5EF4-FFF2-40B4-BE49-F238E27FC236}">
                  <a16:creationId xmlns:a16="http://schemas.microsoft.com/office/drawing/2014/main" id="{CA427B85-523B-5D7A-102F-7BB6D32C4AB2}"/>
                </a:ext>
              </a:extLst>
            </p:cNvPr>
            <p:cNvCxnSpPr/>
            <p:nvPr/>
          </p:nvCxnSpPr>
          <p:spPr>
            <a:xfrm>
              <a:off x="3294714" y="2016721"/>
              <a:ext cx="0" cy="2110740"/>
            </a:xfrm>
            <a:prstGeom prst="line">
              <a:avLst/>
            </a:prstGeom>
          </p:spPr>
          <p:style>
            <a:lnRef idx="1">
              <a:schemeClr val="dk1"/>
            </a:lnRef>
            <a:fillRef idx="0">
              <a:schemeClr val="dk1"/>
            </a:fillRef>
            <a:effectRef idx="0">
              <a:schemeClr val="dk1"/>
            </a:effectRef>
            <a:fontRef idx="minor">
              <a:schemeClr val="tx1"/>
            </a:fontRef>
          </p:style>
        </p:cxnSp>
        <p:cxnSp>
          <p:nvCxnSpPr>
            <p:cNvPr id="39" name="Conector de Seta Reta 38">
              <a:extLst>
                <a:ext uri="{FF2B5EF4-FFF2-40B4-BE49-F238E27FC236}">
                  <a16:creationId xmlns:a16="http://schemas.microsoft.com/office/drawing/2014/main" id="{FEBD1CCE-072E-5E05-021E-E3050096E9AA}"/>
                </a:ext>
              </a:extLst>
            </p:cNvPr>
            <p:cNvCxnSpPr>
              <a:cxnSpLocks/>
            </p:cNvCxnSpPr>
            <p:nvPr/>
          </p:nvCxnSpPr>
          <p:spPr>
            <a:xfrm>
              <a:off x="3294714" y="2024341"/>
              <a:ext cx="4162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Conector de Seta Reta 40">
              <a:extLst>
                <a:ext uri="{FF2B5EF4-FFF2-40B4-BE49-F238E27FC236}">
                  <a16:creationId xmlns:a16="http://schemas.microsoft.com/office/drawing/2014/main" id="{8CA91570-4C31-F81A-C095-B12A6220E22B}"/>
                </a:ext>
              </a:extLst>
            </p:cNvPr>
            <p:cNvCxnSpPr>
              <a:cxnSpLocks/>
            </p:cNvCxnSpPr>
            <p:nvPr/>
          </p:nvCxnSpPr>
          <p:spPr>
            <a:xfrm>
              <a:off x="3294714" y="2534881"/>
              <a:ext cx="4162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ector de Seta Reta 41">
              <a:extLst>
                <a:ext uri="{FF2B5EF4-FFF2-40B4-BE49-F238E27FC236}">
                  <a16:creationId xmlns:a16="http://schemas.microsoft.com/office/drawing/2014/main" id="{CD3B2920-5BC4-2DC3-CEB7-50C9CEBC93B5}"/>
                </a:ext>
              </a:extLst>
            </p:cNvPr>
            <p:cNvCxnSpPr>
              <a:cxnSpLocks/>
            </p:cNvCxnSpPr>
            <p:nvPr/>
          </p:nvCxnSpPr>
          <p:spPr>
            <a:xfrm>
              <a:off x="3294713" y="3007083"/>
              <a:ext cx="416227" cy="21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ector de Seta Reta 42">
              <a:extLst>
                <a:ext uri="{FF2B5EF4-FFF2-40B4-BE49-F238E27FC236}">
                  <a16:creationId xmlns:a16="http://schemas.microsoft.com/office/drawing/2014/main" id="{743A86F7-17AE-5DF5-8C5D-367406EE9DBD}"/>
                </a:ext>
              </a:extLst>
            </p:cNvPr>
            <p:cNvCxnSpPr>
              <a:cxnSpLocks/>
            </p:cNvCxnSpPr>
            <p:nvPr/>
          </p:nvCxnSpPr>
          <p:spPr>
            <a:xfrm>
              <a:off x="3294712" y="3532863"/>
              <a:ext cx="4162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Conector de Seta Reta 43">
              <a:extLst>
                <a:ext uri="{FF2B5EF4-FFF2-40B4-BE49-F238E27FC236}">
                  <a16:creationId xmlns:a16="http://schemas.microsoft.com/office/drawing/2014/main" id="{6DD242D5-B721-E0F6-BEAB-69639533F4C7}"/>
                </a:ext>
              </a:extLst>
            </p:cNvPr>
            <p:cNvCxnSpPr>
              <a:cxnSpLocks/>
            </p:cNvCxnSpPr>
            <p:nvPr/>
          </p:nvCxnSpPr>
          <p:spPr>
            <a:xfrm>
              <a:off x="3294711" y="4127461"/>
              <a:ext cx="4162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CaixaDeTexto 44">
              <a:extLst>
                <a:ext uri="{FF2B5EF4-FFF2-40B4-BE49-F238E27FC236}">
                  <a16:creationId xmlns:a16="http://schemas.microsoft.com/office/drawing/2014/main" id="{9FEBA12B-FE0B-4EC5-8BAE-651C92BE6E98}"/>
                </a:ext>
              </a:extLst>
            </p:cNvPr>
            <p:cNvSpPr txBox="1"/>
            <p:nvPr/>
          </p:nvSpPr>
          <p:spPr>
            <a:xfrm>
              <a:off x="4605413" y="1829496"/>
              <a:ext cx="569964" cy="369332"/>
            </a:xfrm>
            <a:prstGeom prst="rect">
              <a:avLst/>
            </a:prstGeom>
            <a:noFill/>
          </p:spPr>
          <p:txBody>
            <a:bodyPr wrap="none" rtlCol="0">
              <a:spAutoFit/>
            </a:bodyPr>
            <a:lstStyle/>
            <a:p>
              <a:r>
                <a:rPr lang="pt-BR" dirty="0">
                  <a:solidFill>
                    <a:schemeClr val="accent6"/>
                  </a:solidFill>
                </a:rPr>
                <a:t>café</a:t>
              </a:r>
            </a:p>
          </p:txBody>
        </p:sp>
        <p:sp>
          <p:nvSpPr>
            <p:cNvPr id="46" name="CaixaDeTexto 45">
              <a:extLst>
                <a:ext uri="{FF2B5EF4-FFF2-40B4-BE49-F238E27FC236}">
                  <a16:creationId xmlns:a16="http://schemas.microsoft.com/office/drawing/2014/main" id="{6CF26C5C-4B5B-C791-A4C5-B817706FD84B}"/>
                </a:ext>
              </a:extLst>
            </p:cNvPr>
            <p:cNvSpPr txBox="1"/>
            <p:nvPr/>
          </p:nvSpPr>
          <p:spPr>
            <a:xfrm>
              <a:off x="4244929" y="2336529"/>
              <a:ext cx="930448" cy="369332"/>
            </a:xfrm>
            <a:prstGeom prst="rect">
              <a:avLst/>
            </a:prstGeom>
            <a:noFill/>
          </p:spPr>
          <p:txBody>
            <a:bodyPr wrap="none" rtlCol="0">
              <a:spAutoFit/>
            </a:bodyPr>
            <a:lstStyle/>
            <a:p>
              <a:r>
                <a:rPr lang="pt-BR" dirty="0">
                  <a:solidFill>
                    <a:schemeClr val="accent1"/>
                  </a:solidFill>
                </a:rPr>
                <a:t>hospital</a:t>
              </a:r>
            </a:p>
          </p:txBody>
        </p:sp>
        <p:sp>
          <p:nvSpPr>
            <p:cNvPr id="47" name="CaixaDeTexto 46">
              <a:extLst>
                <a:ext uri="{FF2B5EF4-FFF2-40B4-BE49-F238E27FC236}">
                  <a16:creationId xmlns:a16="http://schemas.microsoft.com/office/drawing/2014/main" id="{E22B0D6A-9274-0A58-61FB-316A378C1751}"/>
                </a:ext>
              </a:extLst>
            </p:cNvPr>
            <p:cNvSpPr txBox="1"/>
            <p:nvPr/>
          </p:nvSpPr>
          <p:spPr>
            <a:xfrm>
              <a:off x="5824855" y="2816710"/>
              <a:ext cx="1156150" cy="369332"/>
            </a:xfrm>
            <a:prstGeom prst="rect">
              <a:avLst/>
            </a:prstGeom>
            <a:noFill/>
          </p:spPr>
          <p:txBody>
            <a:bodyPr wrap="none" rtlCol="0">
              <a:spAutoFit/>
            </a:bodyPr>
            <a:lstStyle/>
            <a:p>
              <a:r>
                <a:rPr lang="pt-BR" dirty="0">
                  <a:solidFill>
                    <a:srgbClr val="7030A0"/>
                  </a:solidFill>
                </a:rPr>
                <a:t>parquinho</a:t>
              </a:r>
            </a:p>
          </p:txBody>
        </p:sp>
        <p:sp>
          <p:nvSpPr>
            <p:cNvPr id="48" name="CaixaDeTexto 47">
              <a:extLst>
                <a:ext uri="{FF2B5EF4-FFF2-40B4-BE49-F238E27FC236}">
                  <a16:creationId xmlns:a16="http://schemas.microsoft.com/office/drawing/2014/main" id="{9139CCD1-0E53-7AAD-07B8-B698E02EC341}"/>
                </a:ext>
              </a:extLst>
            </p:cNvPr>
            <p:cNvSpPr txBox="1"/>
            <p:nvPr/>
          </p:nvSpPr>
          <p:spPr>
            <a:xfrm>
              <a:off x="4684234" y="3334332"/>
              <a:ext cx="853182" cy="369332"/>
            </a:xfrm>
            <a:prstGeom prst="rect">
              <a:avLst/>
            </a:prstGeom>
            <a:noFill/>
          </p:spPr>
          <p:txBody>
            <a:bodyPr wrap="none" rtlCol="0">
              <a:spAutoFit/>
            </a:bodyPr>
            <a:lstStyle/>
            <a:p>
              <a:r>
                <a:rPr lang="pt-BR" dirty="0">
                  <a:solidFill>
                    <a:schemeClr val="accent2"/>
                  </a:solidFill>
                </a:rPr>
                <a:t>parque</a:t>
              </a:r>
            </a:p>
          </p:txBody>
        </p:sp>
        <p:sp>
          <p:nvSpPr>
            <p:cNvPr id="49" name="CaixaDeTexto 48">
              <a:extLst>
                <a:ext uri="{FF2B5EF4-FFF2-40B4-BE49-F238E27FC236}">
                  <a16:creationId xmlns:a16="http://schemas.microsoft.com/office/drawing/2014/main" id="{C24ACF7F-C80B-70A0-DF79-76BE81DE023D}"/>
                </a:ext>
              </a:extLst>
            </p:cNvPr>
            <p:cNvSpPr txBox="1"/>
            <p:nvPr/>
          </p:nvSpPr>
          <p:spPr>
            <a:xfrm>
              <a:off x="5548529" y="3942005"/>
              <a:ext cx="854401" cy="369332"/>
            </a:xfrm>
            <a:prstGeom prst="rect">
              <a:avLst/>
            </a:prstGeom>
            <a:noFill/>
          </p:spPr>
          <p:txBody>
            <a:bodyPr wrap="none" rtlCol="0">
              <a:spAutoFit/>
            </a:bodyPr>
            <a:lstStyle/>
            <a:p>
              <a:r>
                <a:rPr lang="pt-BR" dirty="0">
                  <a:solidFill>
                    <a:srgbClr val="FF0000"/>
                  </a:solidFill>
                </a:rPr>
                <a:t>colégio</a:t>
              </a:r>
            </a:p>
          </p:txBody>
        </p:sp>
        <p:cxnSp>
          <p:nvCxnSpPr>
            <p:cNvPr id="51" name="Conector reto 50">
              <a:extLst>
                <a:ext uri="{FF2B5EF4-FFF2-40B4-BE49-F238E27FC236}">
                  <a16:creationId xmlns:a16="http://schemas.microsoft.com/office/drawing/2014/main" id="{AE0742DC-3288-1E48-96A1-9B0CAF2F8206}"/>
                </a:ext>
              </a:extLst>
            </p:cNvPr>
            <p:cNvCxnSpPr>
              <a:cxnSpLocks/>
            </p:cNvCxnSpPr>
            <p:nvPr/>
          </p:nvCxnSpPr>
          <p:spPr>
            <a:xfrm flipH="1">
              <a:off x="2051073" y="3009227"/>
              <a:ext cx="1239487" cy="5477"/>
            </a:xfrm>
            <a:prstGeom prst="line">
              <a:avLst/>
            </a:prstGeom>
          </p:spPr>
          <p:style>
            <a:lnRef idx="1">
              <a:schemeClr val="dk1"/>
            </a:lnRef>
            <a:fillRef idx="0">
              <a:schemeClr val="dk1"/>
            </a:fillRef>
            <a:effectRef idx="0">
              <a:schemeClr val="dk1"/>
            </a:effectRef>
            <a:fontRef idx="minor">
              <a:schemeClr val="tx1"/>
            </a:fontRef>
          </p:style>
        </p:cxnSp>
        <p:sp>
          <p:nvSpPr>
            <p:cNvPr id="53" name="CaixaDeTexto 52">
              <a:extLst>
                <a:ext uri="{FF2B5EF4-FFF2-40B4-BE49-F238E27FC236}">
                  <a16:creationId xmlns:a16="http://schemas.microsoft.com/office/drawing/2014/main" id="{B1691893-62FF-4A96-3216-18D86ED6DC22}"/>
                </a:ext>
              </a:extLst>
            </p:cNvPr>
            <p:cNvSpPr txBox="1"/>
            <p:nvPr/>
          </p:nvSpPr>
          <p:spPr>
            <a:xfrm>
              <a:off x="473830" y="759197"/>
              <a:ext cx="2378023" cy="646331"/>
            </a:xfrm>
            <a:prstGeom prst="rect">
              <a:avLst/>
            </a:prstGeom>
            <a:noFill/>
          </p:spPr>
          <p:txBody>
            <a:bodyPr wrap="none" rtlCol="0">
              <a:spAutoFit/>
            </a:bodyPr>
            <a:lstStyle/>
            <a:p>
              <a:r>
                <a:rPr lang="pt-BR" dirty="0"/>
                <a:t>Palavras que vêm antes</a:t>
              </a:r>
            </a:p>
            <a:p>
              <a:pPr algn="ctr"/>
              <a:r>
                <a:rPr lang="pt-BR" dirty="0"/>
                <a:t>(contexto)</a:t>
              </a:r>
            </a:p>
          </p:txBody>
        </p:sp>
        <p:pic>
          <p:nvPicPr>
            <p:cNvPr id="3" name="Gráfico 2" descr="Robô estrutura de tópicos">
              <a:extLst>
                <a:ext uri="{FF2B5EF4-FFF2-40B4-BE49-F238E27FC236}">
                  <a16:creationId xmlns:a16="http://schemas.microsoft.com/office/drawing/2014/main" id="{223610AE-AA71-8E2E-53AA-D3AF385FB4D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209205" y="2494529"/>
              <a:ext cx="914400" cy="914400"/>
            </a:xfrm>
            <a:prstGeom prst="rect">
              <a:avLst/>
            </a:prstGeom>
          </p:spPr>
        </p:pic>
        <p:cxnSp>
          <p:nvCxnSpPr>
            <p:cNvPr id="5" name="Conector de Seta Reta 4">
              <a:extLst>
                <a:ext uri="{FF2B5EF4-FFF2-40B4-BE49-F238E27FC236}">
                  <a16:creationId xmlns:a16="http://schemas.microsoft.com/office/drawing/2014/main" id="{9A4D31F3-49DD-B20F-4096-5E5F285DBB08}"/>
                </a:ext>
              </a:extLst>
            </p:cNvPr>
            <p:cNvCxnSpPr>
              <a:stCxn id="35" idx="2"/>
            </p:cNvCxnSpPr>
            <p:nvPr/>
          </p:nvCxnSpPr>
          <p:spPr>
            <a:xfrm flipH="1">
              <a:off x="1662840" y="1874552"/>
              <a:ext cx="1" cy="61881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 name="CaixaDeTexto 5">
              <a:extLst>
                <a:ext uri="{FF2B5EF4-FFF2-40B4-BE49-F238E27FC236}">
                  <a16:creationId xmlns:a16="http://schemas.microsoft.com/office/drawing/2014/main" id="{B7D22DC7-338A-9A8C-4AE6-4A5A51743294}"/>
                </a:ext>
              </a:extLst>
            </p:cNvPr>
            <p:cNvSpPr txBox="1"/>
            <p:nvPr/>
          </p:nvSpPr>
          <p:spPr>
            <a:xfrm>
              <a:off x="598606" y="3371887"/>
              <a:ext cx="2128468" cy="646331"/>
            </a:xfrm>
            <a:prstGeom prst="rect">
              <a:avLst/>
            </a:prstGeom>
            <a:noFill/>
          </p:spPr>
          <p:txBody>
            <a:bodyPr wrap="none" rtlCol="0">
              <a:spAutoFit/>
            </a:bodyPr>
            <a:lstStyle/>
            <a:p>
              <a:pPr algn="ctr"/>
              <a:r>
                <a:rPr lang="pt-BR" dirty="0"/>
                <a:t>LLM</a:t>
              </a:r>
            </a:p>
            <a:p>
              <a:pPr algn="ctr"/>
              <a:r>
                <a:rPr lang="pt-BR" dirty="0"/>
                <a:t>(GPT, </a:t>
              </a:r>
              <a:r>
                <a:rPr lang="pt-BR" dirty="0" err="1"/>
                <a:t>Llama</a:t>
              </a:r>
              <a:r>
                <a:rPr lang="pt-BR" dirty="0"/>
                <a:t>, Gemini)</a:t>
              </a:r>
            </a:p>
          </p:txBody>
        </p:sp>
        <p:sp>
          <p:nvSpPr>
            <p:cNvPr id="12" name="Retângulo 11">
              <a:extLst>
                <a:ext uri="{FF2B5EF4-FFF2-40B4-BE49-F238E27FC236}">
                  <a16:creationId xmlns:a16="http://schemas.microsoft.com/office/drawing/2014/main" id="{2D3330A6-29C6-60B7-99D4-03834677850D}"/>
                </a:ext>
              </a:extLst>
            </p:cNvPr>
            <p:cNvSpPr/>
            <p:nvPr/>
          </p:nvSpPr>
          <p:spPr>
            <a:xfrm>
              <a:off x="3787139" y="2898323"/>
              <a:ext cx="2062148" cy="24010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0.4</a:t>
              </a:r>
            </a:p>
          </p:txBody>
        </p:sp>
        <p:sp>
          <p:nvSpPr>
            <p:cNvPr id="13" name="Retângulo 12">
              <a:extLst>
                <a:ext uri="{FF2B5EF4-FFF2-40B4-BE49-F238E27FC236}">
                  <a16:creationId xmlns:a16="http://schemas.microsoft.com/office/drawing/2014/main" id="{63098E9B-18F4-1F4D-D73D-F85206004153}"/>
                </a:ext>
              </a:extLst>
            </p:cNvPr>
            <p:cNvSpPr/>
            <p:nvPr/>
          </p:nvSpPr>
          <p:spPr>
            <a:xfrm>
              <a:off x="3749043" y="1931306"/>
              <a:ext cx="822952" cy="240101"/>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0.1</a:t>
              </a:r>
            </a:p>
          </p:txBody>
        </p:sp>
        <p:sp>
          <p:nvSpPr>
            <p:cNvPr id="14" name="Retângulo 13">
              <a:extLst>
                <a:ext uri="{FF2B5EF4-FFF2-40B4-BE49-F238E27FC236}">
                  <a16:creationId xmlns:a16="http://schemas.microsoft.com/office/drawing/2014/main" id="{A295403F-130C-52D4-CC03-42EAD8A0CD12}"/>
                </a:ext>
              </a:extLst>
            </p:cNvPr>
            <p:cNvSpPr/>
            <p:nvPr/>
          </p:nvSpPr>
          <p:spPr>
            <a:xfrm>
              <a:off x="3773078" y="2426477"/>
              <a:ext cx="478882" cy="21678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t>0.05</a:t>
              </a:r>
            </a:p>
          </p:txBody>
        </p:sp>
        <p:sp>
          <p:nvSpPr>
            <p:cNvPr id="15" name="Retângulo 14">
              <a:extLst>
                <a:ext uri="{FF2B5EF4-FFF2-40B4-BE49-F238E27FC236}">
                  <a16:creationId xmlns:a16="http://schemas.microsoft.com/office/drawing/2014/main" id="{FA309C16-B92A-3474-DD65-E8D91C92405E}"/>
                </a:ext>
              </a:extLst>
            </p:cNvPr>
            <p:cNvSpPr/>
            <p:nvPr/>
          </p:nvSpPr>
          <p:spPr>
            <a:xfrm>
              <a:off x="3773078" y="3413827"/>
              <a:ext cx="943702" cy="2401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0.15</a:t>
              </a:r>
            </a:p>
          </p:txBody>
        </p:sp>
        <p:sp>
          <p:nvSpPr>
            <p:cNvPr id="16" name="Retângulo 15">
              <a:extLst>
                <a:ext uri="{FF2B5EF4-FFF2-40B4-BE49-F238E27FC236}">
                  <a16:creationId xmlns:a16="http://schemas.microsoft.com/office/drawing/2014/main" id="{D5085C34-662B-7716-C75F-1E095BF46C19}"/>
                </a:ext>
              </a:extLst>
            </p:cNvPr>
            <p:cNvSpPr/>
            <p:nvPr/>
          </p:nvSpPr>
          <p:spPr>
            <a:xfrm>
              <a:off x="3773077" y="4018218"/>
              <a:ext cx="1713315" cy="21676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0.3</a:t>
              </a:r>
            </a:p>
          </p:txBody>
        </p:sp>
        <p:sp>
          <p:nvSpPr>
            <p:cNvPr id="17" name="Retângulo: Cantos Arredondados 16">
              <a:extLst>
                <a:ext uri="{FF2B5EF4-FFF2-40B4-BE49-F238E27FC236}">
                  <a16:creationId xmlns:a16="http://schemas.microsoft.com/office/drawing/2014/main" id="{66FD583A-A67D-ADE0-134C-FF6D15648526}"/>
                </a:ext>
              </a:extLst>
            </p:cNvPr>
            <p:cNvSpPr/>
            <p:nvPr/>
          </p:nvSpPr>
          <p:spPr>
            <a:xfrm>
              <a:off x="3502825" y="1670240"/>
              <a:ext cx="3622623" cy="29093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a:extLst>
                <a:ext uri="{FF2B5EF4-FFF2-40B4-BE49-F238E27FC236}">
                  <a16:creationId xmlns:a16="http://schemas.microsoft.com/office/drawing/2014/main" id="{206A9CBF-8965-1538-7BE0-9B81C1B5D4A5}"/>
                </a:ext>
              </a:extLst>
            </p:cNvPr>
            <p:cNvSpPr txBox="1"/>
            <p:nvPr/>
          </p:nvSpPr>
          <p:spPr>
            <a:xfrm>
              <a:off x="3569876" y="4547255"/>
              <a:ext cx="3488519" cy="646331"/>
            </a:xfrm>
            <a:prstGeom prst="rect">
              <a:avLst/>
            </a:prstGeom>
            <a:noFill/>
          </p:spPr>
          <p:txBody>
            <a:bodyPr wrap="none" rtlCol="0">
              <a:spAutoFit/>
            </a:bodyPr>
            <a:lstStyle/>
            <a:p>
              <a:pPr algn="ctr"/>
              <a:r>
                <a:rPr lang="pt-BR" dirty="0"/>
                <a:t>Palavra com a maior probabilidade </a:t>
              </a:r>
            </a:p>
            <a:p>
              <a:pPr algn="ctr"/>
              <a:r>
                <a:rPr lang="pt-BR" dirty="0"/>
                <a:t>é escolhida</a:t>
              </a:r>
            </a:p>
          </p:txBody>
        </p:sp>
      </p:grpSp>
    </p:spTree>
    <p:extLst>
      <p:ext uri="{BB962C8B-B14F-4D97-AF65-F5344CB8AC3E}">
        <p14:creationId xmlns:p14="http://schemas.microsoft.com/office/powerpoint/2010/main" val="2592628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33"/>
          <p:cNvSpPr txBox="1">
            <a:spLocks noGrp="1"/>
          </p:cNvSpPr>
          <p:nvPr>
            <p:ph type="title"/>
          </p:nvPr>
        </p:nvSpPr>
        <p:spPr>
          <a:xfrm>
            <a:off x="408175" y="144350"/>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dk1"/>
                </a:solidFill>
              </a:rPr>
              <a:t>Indicações e Referências</a:t>
            </a:r>
            <a:endParaRPr sz="2400" dirty="0">
              <a:solidFill>
                <a:schemeClr val="dk1"/>
              </a:solidFill>
            </a:endParaRPr>
          </a:p>
        </p:txBody>
      </p:sp>
      <p:sp>
        <p:nvSpPr>
          <p:cNvPr id="620" name="Google Shape;620;p3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5" name="Imagem 4" descr="Livro: Linguística Computacional">
            <a:extLst>
              <a:ext uri="{FF2B5EF4-FFF2-40B4-BE49-F238E27FC236}">
                <a16:creationId xmlns:a16="http://schemas.microsoft.com/office/drawing/2014/main" id="{DC5A7E75-4EAC-83B6-8F3F-7F4164E84651}"/>
              </a:ext>
            </a:extLst>
          </p:cNvPr>
          <p:cNvPicPr>
            <a:picLocks noChangeAspect="1"/>
          </p:cNvPicPr>
          <p:nvPr/>
        </p:nvPicPr>
        <p:blipFill>
          <a:blip r:embed="rId3"/>
          <a:stretch>
            <a:fillRect/>
          </a:stretch>
        </p:blipFill>
        <p:spPr>
          <a:xfrm>
            <a:off x="497310" y="1362283"/>
            <a:ext cx="1676455" cy="2410742"/>
          </a:xfrm>
          <a:prstGeom prst="rect">
            <a:avLst/>
          </a:prstGeom>
        </p:spPr>
      </p:pic>
      <p:pic>
        <p:nvPicPr>
          <p:cNvPr id="7" name="Imagem 6" descr="Livro: Fundamentos da Inteligência Artificial">
            <a:extLst>
              <a:ext uri="{FF2B5EF4-FFF2-40B4-BE49-F238E27FC236}">
                <a16:creationId xmlns:a16="http://schemas.microsoft.com/office/drawing/2014/main" id="{84591892-7A92-B9DB-A416-2C3B858ABA8E}"/>
              </a:ext>
            </a:extLst>
          </p:cNvPr>
          <p:cNvPicPr>
            <a:picLocks noChangeAspect="1"/>
          </p:cNvPicPr>
          <p:nvPr/>
        </p:nvPicPr>
        <p:blipFill>
          <a:blip r:embed="rId4"/>
          <a:stretch>
            <a:fillRect/>
          </a:stretch>
        </p:blipFill>
        <p:spPr>
          <a:xfrm>
            <a:off x="2490111" y="1362283"/>
            <a:ext cx="1687520" cy="2410742"/>
          </a:xfrm>
          <a:prstGeom prst="rect">
            <a:avLst/>
          </a:prstGeom>
        </p:spPr>
      </p:pic>
      <p:pic>
        <p:nvPicPr>
          <p:cNvPr id="9" name="Imagem 8" descr="Livro: Natural Language Processing Fundamentals">
            <a:extLst>
              <a:ext uri="{FF2B5EF4-FFF2-40B4-BE49-F238E27FC236}">
                <a16:creationId xmlns:a16="http://schemas.microsoft.com/office/drawing/2014/main" id="{F7882658-7C49-1E29-9FAC-CF6682C4FEBD}"/>
              </a:ext>
            </a:extLst>
          </p:cNvPr>
          <p:cNvPicPr>
            <a:picLocks noChangeAspect="1"/>
          </p:cNvPicPr>
          <p:nvPr/>
        </p:nvPicPr>
        <p:blipFill>
          <a:blip r:embed="rId5"/>
          <a:stretch>
            <a:fillRect/>
          </a:stretch>
        </p:blipFill>
        <p:spPr>
          <a:xfrm>
            <a:off x="4572000" y="1362283"/>
            <a:ext cx="1955112" cy="2410742"/>
          </a:xfrm>
          <a:prstGeom prst="rect">
            <a:avLst/>
          </a:prstGeom>
        </p:spPr>
      </p:pic>
      <p:pic>
        <p:nvPicPr>
          <p:cNvPr id="3" name="Imagem 2" descr="Livro: Hands-On Large Language Models">
            <a:extLst>
              <a:ext uri="{FF2B5EF4-FFF2-40B4-BE49-F238E27FC236}">
                <a16:creationId xmlns:a16="http://schemas.microsoft.com/office/drawing/2014/main" id="{979B1D08-1D99-9F41-7D07-1CBC52F1DC6E}"/>
              </a:ext>
            </a:extLst>
          </p:cNvPr>
          <p:cNvPicPr>
            <a:picLocks noChangeAspect="1"/>
          </p:cNvPicPr>
          <p:nvPr/>
        </p:nvPicPr>
        <p:blipFill>
          <a:blip r:embed="rId6"/>
          <a:stretch>
            <a:fillRect/>
          </a:stretch>
        </p:blipFill>
        <p:spPr>
          <a:xfrm>
            <a:off x="6753662" y="1277683"/>
            <a:ext cx="1955112" cy="257994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15"/>
          <p:cNvSpPr txBox="1">
            <a:spLocks noGrp="1"/>
          </p:cNvSpPr>
          <p:nvPr>
            <p:ph type="title"/>
          </p:nvPr>
        </p:nvSpPr>
        <p:spPr>
          <a:xfrm>
            <a:off x="241375" y="164334"/>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2400" dirty="0">
                <a:solidFill>
                  <a:schemeClr val="dk1"/>
                </a:solidFill>
              </a:rPr>
              <a:t>Processamento de Linguagem Natural (PLN)</a:t>
            </a:r>
            <a:endParaRPr sz="2400" dirty="0">
              <a:solidFill>
                <a:schemeClr val="dk1"/>
              </a:solidFill>
            </a:endParaRPr>
          </a:p>
        </p:txBody>
      </p:sp>
      <p:sp>
        <p:nvSpPr>
          <p:cNvPr id="478" name="Google Shape;478;p15"/>
          <p:cNvSpPr txBox="1">
            <a:spLocks noGrp="1"/>
          </p:cNvSpPr>
          <p:nvPr>
            <p:ph type="body" idx="1"/>
          </p:nvPr>
        </p:nvSpPr>
        <p:spPr>
          <a:xfrm>
            <a:off x="2643079" y="842720"/>
            <a:ext cx="4144645" cy="1185315"/>
          </a:xfrm>
          <a:prstGeom prst="rect">
            <a:avLst/>
          </a:prstGeom>
          <a:solidFill>
            <a:schemeClr val="accent6">
              <a:lumMod val="20000"/>
              <a:lumOff val="80000"/>
            </a:schemeClr>
          </a:solidFill>
        </p:spPr>
        <p:txBody>
          <a:bodyPr spcFirstLastPara="1" wrap="square" lIns="91425" tIns="91425" rIns="91425" bIns="91425" anchor="t" anchorCtr="0">
            <a:noAutofit/>
          </a:bodyPr>
          <a:lstStyle/>
          <a:p>
            <a:pPr marL="0" lvl="0" indent="0" algn="l" rtl="0">
              <a:spcBef>
                <a:spcPts val="600"/>
              </a:spcBef>
              <a:spcAft>
                <a:spcPts val="0"/>
              </a:spcAft>
              <a:buNone/>
            </a:pPr>
            <a:r>
              <a:rPr lang="pt-BR" dirty="0"/>
              <a:t>“- Abra as portas da nave, HAL.</a:t>
            </a:r>
          </a:p>
          <a:p>
            <a:pPr marL="0" lvl="0" indent="0" algn="l" rtl="0">
              <a:spcBef>
                <a:spcPts val="600"/>
              </a:spcBef>
              <a:spcAft>
                <a:spcPts val="0"/>
              </a:spcAft>
              <a:buNone/>
            </a:pPr>
            <a:r>
              <a:rPr lang="pt-BR" dirty="0"/>
              <a:t>  - Sinto muito, Dave, mas temo não ser capaz de abri-las.”</a:t>
            </a:r>
            <a:endParaRPr dirty="0"/>
          </a:p>
        </p:txBody>
      </p:sp>
      <p:sp>
        <p:nvSpPr>
          <p:cNvPr id="479" name="Google Shape;479;p15"/>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3" name="Imagem 2" descr="A imagem é uma cena icônica do filme 2001: Uma Odisseia no Espaço, mostrando o olho eletrônico da inteligência artificial HAL 9000. O centro da imagem é dominado por uma lente circular vermelha com um brilho intenso, que representa o &quot;olho&quot; do HAL, cercado por reflexos de luz azul e vermelho que aumentam a sensação de profundidade e vigilância. Abaixo do olho, há uma legenda que diz: &quot;This conversation can serve no purpose anymore. Goodbye.&quot; (&quot;Esta conversa não tem mais propósito. Adeus.&quot;), indicando um momento crucial no filme em que HAL decide encerrar a interação com os humanos. A imagem transmite uma atmosfera de tensão e frieza, representando o distanciamento emocional e o poder de controle da inteligência artificial.">
            <a:extLst>
              <a:ext uri="{FF2B5EF4-FFF2-40B4-BE49-F238E27FC236}">
                <a16:creationId xmlns:a16="http://schemas.microsoft.com/office/drawing/2014/main" id="{2CAEF756-BE90-96D1-D460-ECEF14F11BAF}"/>
              </a:ext>
            </a:extLst>
          </p:cNvPr>
          <p:cNvPicPr>
            <a:picLocks noChangeAspect="1"/>
          </p:cNvPicPr>
          <p:nvPr/>
        </p:nvPicPr>
        <p:blipFill>
          <a:blip r:embed="rId3"/>
          <a:stretch>
            <a:fillRect/>
          </a:stretch>
        </p:blipFill>
        <p:spPr>
          <a:xfrm>
            <a:off x="1906025" y="2110810"/>
            <a:ext cx="5490850" cy="2287854"/>
          </a:xfrm>
          <a:prstGeom prst="rect">
            <a:avLst/>
          </a:prstGeom>
        </p:spPr>
      </p:pic>
      <p:sp>
        <p:nvSpPr>
          <p:cNvPr id="4" name="CaixaDeTexto 3">
            <a:extLst>
              <a:ext uri="{FF2B5EF4-FFF2-40B4-BE49-F238E27FC236}">
                <a16:creationId xmlns:a16="http://schemas.microsoft.com/office/drawing/2014/main" id="{11740EEF-5878-26E1-64CA-FD6B6F08FD86}"/>
              </a:ext>
            </a:extLst>
          </p:cNvPr>
          <p:cNvSpPr txBox="1"/>
          <p:nvPr/>
        </p:nvSpPr>
        <p:spPr>
          <a:xfrm>
            <a:off x="1906025" y="4447588"/>
            <a:ext cx="6327699" cy="369332"/>
          </a:xfrm>
          <a:prstGeom prst="rect">
            <a:avLst/>
          </a:prstGeom>
          <a:noFill/>
        </p:spPr>
        <p:txBody>
          <a:bodyPr wrap="square" rtlCol="0">
            <a:spAutoFit/>
          </a:bodyPr>
          <a:lstStyle/>
          <a:p>
            <a:r>
              <a:rPr lang="pt-BR" sz="900" dirty="0"/>
              <a:t>2001: UMA ODISSEIA NO ESPAÇO. Direção: Stanley Kubrick. Produção de Metro-Goldwyn-Mayer.</a:t>
            </a:r>
          </a:p>
          <a:p>
            <a:r>
              <a:rPr lang="pt-BR" sz="900" dirty="0"/>
              <a:t>Estados Unidos: Metro-Goldwyn-Mayer, 1968. (148 min.)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14"/>
          <p:cNvSpPr txBox="1">
            <a:spLocks noGrp="1"/>
          </p:cNvSpPr>
          <p:nvPr>
            <p:ph type="title"/>
          </p:nvPr>
        </p:nvSpPr>
        <p:spPr>
          <a:xfrm>
            <a:off x="163936" y="128851"/>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dk1"/>
                </a:solidFill>
              </a:rPr>
              <a:t>O teste de Turing</a:t>
            </a:r>
            <a:endParaRPr sz="2400" dirty="0">
              <a:solidFill>
                <a:schemeClr val="dk1"/>
              </a:solidFill>
            </a:endParaRPr>
          </a:p>
        </p:txBody>
      </p:sp>
      <p:sp>
        <p:nvSpPr>
          <p:cNvPr id="472" name="Google Shape;472;p1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7" name="Imagem 6" descr="A imagem mostra a primeira página do famoso artigo científico de Alan Turing intitulado &quot;Computing Machinery and Intelligence,&quot; publicado na revista Mind em outubro de 1950. No topo, vemos as informações de volume e edição da revista: &quot;VOL. LIX. No. 236.&quot; e &quot;[October, 1950]&quot;. No centro da página, há o título da revista, &quot;Mind: A Quarterly Review of Psychology and Philosophy,&quot; seguido do título do artigo: &quot;I.—Computing Machinery and Intelligence,&quot; e o nome do autor, &quot;BY A. M. Turing.&quot; Abaixo do título, o artigo começa com uma seção intitulada &quot;The Imitation Game,&quot; onde Turing propõe considerar a questão: &quot;Can machines think?&quot; (&quot;As máquinas podem pensar?&quot;). Este artigo é famoso por introduzir o conceito do &quot;Teste de Turing,&quot; que busca determinar se uma máquina pode exibir comportamento inteligente equivalente ao de um ser humano. A apresentação é clássica, em preto e branco, com uma tipografia formal, típica de artigos acadêmicos da época.">
            <a:extLst>
              <a:ext uri="{FF2B5EF4-FFF2-40B4-BE49-F238E27FC236}">
                <a16:creationId xmlns:a16="http://schemas.microsoft.com/office/drawing/2014/main" id="{66AA9528-16B0-DF54-543E-3B1077329199}"/>
              </a:ext>
            </a:extLst>
          </p:cNvPr>
          <p:cNvPicPr>
            <a:picLocks noChangeAspect="1"/>
          </p:cNvPicPr>
          <p:nvPr/>
        </p:nvPicPr>
        <p:blipFill rotWithShape="1">
          <a:blip r:embed="rId3"/>
          <a:srcRect l="10020" t="-1" r="8209" b="-55"/>
          <a:stretch/>
        </p:blipFill>
        <p:spPr>
          <a:xfrm>
            <a:off x="354874" y="844651"/>
            <a:ext cx="3888752" cy="3529865"/>
          </a:xfrm>
          <a:prstGeom prst="rect">
            <a:avLst/>
          </a:prstGeom>
          <a:ln>
            <a:solidFill>
              <a:schemeClr val="tx1"/>
            </a:solidFill>
          </a:ln>
        </p:spPr>
      </p:pic>
      <p:grpSp>
        <p:nvGrpSpPr>
          <p:cNvPr id="3" name="Agrupar 2" descr="A imagem ilustra o conceito do &quot;Teste de Turing,&quot; onde um &quot;Interrogador humano&quot; tenta determinar, por meio de perguntas, se está interagindo com um &quot;Humano&quot; ou um &quot;Sistema inteligente.&quot; No diagrama, à esquerda, há um ícone representando o interrogador humano, separado por uma linha vertical que simboliza uma barreira ou um intermediário que oculta a identidade dos participantes. À direita da linha, há dois possíveis interlocutores: um ícone de uma pessoa, representando o humano, e um ícone de um computador, representando o sistema inteligente. O interrogador precisa deduzir qual dos dois é humano apenas com base nas respostas, sem ver ou ouvir diretamente nenhum dos dois.">
            <a:extLst>
              <a:ext uri="{FF2B5EF4-FFF2-40B4-BE49-F238E27FC236}">
                <a16:creationId xmlns:a16="http://schemas.microsoft.com/office/drawing/2014/main" id="{ED466F17-8DCC-329F-1584-6B8BB34F8411}"/>
              </a:ext>
            </a:extLst>
          </p:cNvPr>
          <p:cNvGrpSpPr/>
          <p:nvPr/>
        </p:nvGrpSpPr>
        <p:grpSpPr>
          <a:xfrm>
            <a:off x="4900376" y="842032"/>
            <a:ext cx="3475597" cy="3594509"/>
            <a:chOff x="4900376" y="842032"/>
            <a:chExt cx="3475597" cy="3594509"/>
          </a:xfrm>
        </p:grpSpPr>
        <p:pic>
          <p:nvPicPr>
            <p:cNvPr id="5" name="Gráfico 4" descr="Usuário estrutura de tópicos">
              <a:extLst>
                <a:ext uri="{FF2B5EF4-FFF2-40B4-BE49-F238E27FC236}">
                  <a16:creationId xmlns:a16="http://schemas.microsoft.com/office/drawing/2014/main" id="{1AE3EC48-D513-9BE0-D043-F6C66D8F7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91734" y="2163655"/>
              <a:ext cx="914400" cy="914400"/>
            </a:xfrm>
            <a:prstGeom prst="rect">
              <a:avLst/>
            </a:prstGeom>
          </p:spPr>
        </p:pic>
        <p:cxnSp>
          <p:nvCxnSpPr>
            <p:cNvPr id="11" name="Conector reto 10">
              <a:extLst>
                <a:ext uri="{FF2B5EF4-FFF2-40B4-BE49-F238E27FC236}">
                  <a16:creationId xmlns:a16="http://schemas.microsoft.com/office/drawing/2014/main" id="{AE4AD368-6E9D-BAEC-9399-E2DC94B4C70C}"/>
                </a:ext>
              </a:extLst>
            </p:cNvPr>
            <p:cNvCxnSpPr/>
            <p:nvPr/>
          </p:nvCxnSpPr>
          <p:spPr>
            <a:xfrm>
              <a:off x="6230319" y="1588575"/>
              <a:ext cx="0" cy="23247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áfico 11" descr="Usuário estrutura de tópicos">
              <a:extLst>
                <a:ext uri="{FF2B5EF4-FFF2-40B4-BE49-F238E27FC236}">
                  <a16:creationId xmlns:a16="http://schemas.microsoft.com/office/drawing/2014/main" id="{87C48F5F-EBDE-E270-FC80-7D1CAB8FF5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35628" y="1149809"/>
              <a:ext cx="914400" cy="914400"/>
            </a:xfrm>
            <a:prstGeom prst="rect">
              <a:avLst/>
            </a:prstGeom>
          </p:spPr>
        </p:pic>
        <p:pic>
          <p:nvPicPr>
            <p:cNvPr id="14" name="Gráfico 13" descr="Computador estrutura de tópicos">
              <a:extLst>
                <a:ext uri="{FF2B5EF4-FFF2-40B4-BE49-F238E27FC236}">
                  <a16:creationId xmlns:a16="http://schemas.microsoft.com/office/drawing/2014/main" id="{9736399C-E4D0-F636-F5DC-D987BAA1C7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35628" y="3119146"/>
              <a:ext cx="914400" cy="914400"/>
            </a:xfrm>
            <a:prstGeom prst="rect">
              <a:avLst/>
            </a:prstGeom>
          </p:spPr>
        </p:pic>
        <p:cxnSp>
          <p:nvCxnSpPr>
            <p:cNvPr id="16" name="Conector reto 15">
              <a:extLst>
                <a:ext uri="{FF2B5EF4-FFF2-40B4-BE49-F238E27FC236}">
                  <a16:creationId xmlns:a16="http://schemas.microsoft.com/office/drawing/2014/main" id="{B41D054F-8669-D611-BA42-3950F37365AC}"/>
                </a:ext>
              </a:extLst>
            </p:cNvPr>
            <p:cNvCxnSpPr>
              <a:cxnSpLocks/>
              <a:stCxn id="5" idx="3"/>
              <a:endCxn id="18" idx="1"/>
            </p:cNvCxnSpPr>
            <p:nvPr/>
          </p:nvCxnSpPr>
          <p:spPr>
            <a:xfrm>
              <a:off x="5906134" y="2620855"/>
              <a:ext cx="63672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CaixaDeTexto 17">
              <a:extLst>
                <a:ext uri="{FF2B5EF4-FFF2-40B4-BE49-F238E27FC236}">
                  <a16:creationId xmlns:a16="http://schemas.microsoft.com/office/drawing/2014/main" id="{615D3033-FA5B-8C27-7438-FA6F66931782}"/>
                </a:ext>
              </a:extLst>
            </p:cNvPr>
            <p:cNvSpPr txBox="1"/>
            <p:nvPr/>
          </p:nvSpPr>
          <p:spPr>
            <a:xfrm>
              <a:off x="6542860" y="2390023"/>
              <a:ext cx="327334" cy="461665"/>
            </a:xfrm>
            <a:prstGeom prst="rect">
              <a:avLst/>
            </a:prstGeom>
            <a:noFill/>
          </p:spPr>
          <p:txBody>
            <a:bodyPr wrap="none" rtlCol="0">
              <a:spAutoFit/>
            </a:bodyPr>
            <a:lstStyle/>
            <a:p>
              <a:r>
                <a:rPr lang="pt-BR" sz="2400" b="1" dirty="0"/>
                <a:t>?</a:t>
              </a:r>
            </a:p>
          </p:txBody>
        </p:sp>
        <p:cxnSp>
          <p:nvCxnSpPr>
            <p:cNvPr id="20" name="Conector: Curvo 19">
              <a:extLst>
                <a:ext uri="{FF2B5EF4-FFF2-40B4-BE49-F238E27FC236}">
                  <a16:creationId xmlns:a16="http://schemas.microsoft.com/office/drawing/2014/main" id="{78C713E9-E566-2979-D38E-9BD83BD4AAC9}"/>
                </a:ext>
              </a:extLst>
            </p:cNvPr>
            <p:cNvCxnSpPr>
              <a:stCxn id="12" idx="1"/>
              <a:endCxn id="18" idx="3"/>
            </p:cNvCxnSpPr>
            <p:nvPr/>
          </p:nvCxnSpPr>
          <p:spPr>
            <a:xfrm rot="10800000" flipV="1">
              <a:off x="6870194" y="1607008"/>
              <a:ext cx="565434" cy="1013847"/>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ector: Curvo 22">
              <a:extLst>
                <a:ext uri="{FF2B5EF4-FFF2-40B4-BE49-F238E27FC236}">
                  <a16:creationId xmlns:a16="http://schemas.microsoft.com/office/drawing/2014/main" id="{BF9F671F-B03D-C5D5-9754-1023375020F8}"/>
                </a:ext>
              </a:extLst>
            </p:cNvPr>
            <p:cNvCxnSpPr>
              <a:stCxn id="14" idx="1"/>
              <a:endCxn id="18" idx="3"/>
            </p:cNvCxnSpPr>
            <p:nvPr/>
          </p:nvCxnSpPr>
          <p:spPr>
            <a:xfrm rot="10800000">
              <a:off x="6870194" y="2620856"/>
              <a:ext cx="565434" cy="955490"/>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aixaDeTexto 25">
              <a:extLst>
                <a:ext uri="{FF2B5EF4-FFF2-40B4-BE49-F238E27FC236}">
                  <a16:creationId xmlns:a16="http://schemas.microsoft.com/office/drawing/2014/main" id="{F4110B98-97AA-92DE-21BA-24A50810A8AA}"/>
                </a:ext>
              </a:extLst>
            </p:cNvPr>
            <p:cNvSpPr txBox="1"/>
            <p:nvPr/>
          </p:nvSpPr>
          <p:spPr>
            <a:xfrm>
              <a:off x="4900376" y="3005478"/>
              <a:ext cx="1107804" cy="523220"/>
            </a:xfrm>
            <a:prstGeom prst="rect">
              <a:avLst/>
            </a:prstGeom>
            <a:noFill/>
          </p:spPr>
          <p:txBody>
            <a:bodyPr wrap="none" rtlCol="0">
              <a:spAutoFit/>
            </a:bodyPr>
            <a:lstStyle/>
            <a:p>
              <a:pPr algn="ctr"/>
              <a:r>
                <a:rPr lang="pt-BR" sz="1400" dirty="0"/>
                <a:t>Interrogador</a:t>
              </a:r>
            </a:p>
            <a:p>
              <a:pPr algn="ctr"/>
              <a:r>
                <a:rPr lang="pt-BR" sz="1400" dirty="0"/>
                <a:t>humano</a:t>
              </a:r>
            </a:p>
          </p:txBody>
        </p:sp>
        <p:sp>
          <p:nvSpPr>
            <p:cNvPr id="27" name="CaixaDeTexto 26">
              <a:extLst>
                <a:ext uri="{FF2B5EF4-FFF2-40B4-BE49-F238E27FC236}">
                  <a16:creationId xmlns:a16="http://schemas.microsoft.com/office/drawing/2014/main" id="{38AFDF73-FB50-2BD3-793D-98D1518A68AD}"/>
                </a:ext>
              </a:extLst>
            </p:cNvPr>
            <p:cNvSpPr txBox="1"/>
            <p:nvPr/>
          </p:nvSpPr>
          <p:spPr>
            <a:xfrm>
              <a:off x="7487909" y="842032"/>
              <a:ext cx="809838" cy="307777"/>
            </a:xfrm>
            <a:prstGeom prst="rect">
              <a:avLst/>
            </a:prstGeom>
            <a:noFill/>
          </p:spPr>
          <p:txBody>
            <a:bodyPr wrap="none" rtlCol="0">
              <a:spAutoFit/>
            </a:bodyPr>
            <a:lstStyle/>
            <a:p>
              <a:pPr algn="ctr"/>
              <a:r>
                <a:rPr lang="pt-BR" sz="1400" dirty="0"/>
                <a:t>Humano</a:t>
              </a:r>
            </a:p>
          </p:txBody>
        </p:sp>
        <p:sp>
          <p:nvSpPr>
            <p:cNvPr id="28" name="CaixaDeTexto 27">
              <a:extLst>
                <a:ext uri="{FF2B5EF4-FFF2-40B4-BE49-F238E27FC236}">
                  <a16:creationId xmlns:a16="http://schemas.microsoft.com/office/drawing/2014/main" id="{20A6FDE2-F465-3CDE-C7F1-02BBCA7D9AC5}"/>
                </a:ext>
              </a:extLst>
            </p:cNvPr>
            <p:cNvSpPr txBox="1"/>
            <p:nvPr/>
          </p:nvSpPr>
          <p:spPr>
            <a:xfrm>
              <a:off x="7409683" y="3913321"/>
              <a:ext cx="966290" cy="523220"/>
            </a:xfrm>
            <a:prstGeom prst="rect">
              <a:avLst/>
            </a:prstGeom>
            <a:noFill/>
          </p:spPr>
          <p:txBody>
            <a:bodyPr wrap="none" rtlCol="0">
              <a:spAutoFit/>
            </a:bodyPr>
            <a:lstStyle/>
            <a:p>
              <a:pPr algn="ctr"/>
              <a:r>
                <a:rPr lang="pt-BR" sz="1400" dirty="0"/>
                <a:t>Sistema</a:t>
              </a:r>
            </a:p>
            <a:p>
              <a:pPr algn="ctr"/>
              <a:r>
                <a:rPr lang="pt-BR" sz="1400" dirty="0"/>
                <a:t>inteligente</a:t>
              </a:r>
            </a:p>
          </p:txBody>
        </p:sp>
      </p:grpSp>
      <p:sp>
        <p:nvSpPr>
          <p:cNvPr id="2" name="CaixaDeTexto 1">
            <a:extLst>
              <a:ext uri="{FF2B5EF4-FFF2-40B4-BE49-F238E27FC236}">
                <a16:creationId xmlns:a16="http://schemas.microsoft.com/office/drawing/2014/main" id="{39B1575B-E9DE-7580-9500-0214A90D616A}"/>
              </a:ext>
            </a:extLst>
          </p:cNvPr>
          <p:cNvSpPr txBox="1"/>
          <p:nvPr/>
        </p:nvSpPr>
        <p:spPr>
          <a:xfrm>
            <a:off x="390202" y="4436541"/>
            <a:ext cx="3818096" cy="369332"/>
          </a:xfrm>
          <a:prstGeom prst="rect">
            <a:avLst/>
          </a:prstGeom>
          <a:noFill/>
        </p:spPr>
        <p:txBody>
          <a:bodyPr wrap="none" rtlCol="0">
            <a:spAutoFit/>
          </a:bodyPr>
          <a:lstStyle/>
          <a:p>
            <a:r>
              <a:rPr lang="pt-BR" dirty="0" err="1">
                <a:hlinkClick r:id="rId8">
                  <a:extLst>
                    <a:ext uri="{A12FA001-AC4F-418D-AE19-62706E023703}">
                      <ahyp:hlinkClr xmlns:ahyp="http://schemas.microsoft.com/office/drawing/2018/hyperlinkcolor" val="tx"/>
                    </a:ext>
                  </a:extLst>
                </a:hlinkClick>
              </a:rPr>
              <a:t>Computing</a:t>
            </a:r>
            <a:r>
              <a:rPr lang="pt-BR" dirty="0">
                <a:hlinkClick r:id="rId8">
                  <a:extLst>
                    <a:ext uri="{A12FA001-AC4F-418D-AE19-62706E023703}">
                      <ahyp:hlinkClr xmlns:ahyp="http://schemas.microsoft.com/office/drawing/2018/hyperlinkcolor" val="tx"/>
                    </a:ext>
                  </a:extLst>
                </a:hlinkClick>
              </a:rPr>
              <a:t> Machinery </a:t>
            </a:r>
            <a:r>
              <a:rPr lang="pt-BR" dirty="0" err="1">
                <a:hlinkClick r:id="rId8">
                  <a:extLst>
                    <a:ext uri="{A12FA001-AC4F-418D-AE19-62706E023703}">
                      <ahyp:hlinkClr xmlns:ahyp="http://schemas.microsoft.com/office/drawing/2018/hyperlinkcolor" val="tx"/>
                    </a:ext>
                  </a:extLst>
                </a:hlinkClick>
              </a:rPr>
              <a:t>and</a:t>
            </a:r>
            <a:r>
              <a:rPr lang="pt-BR" dirty="0">
                <a:hlinkClick r:id="rId8">
                  <a:extLst>
                    <a:ext uri="{A12FA001-AC4F-418D-AE19-62706E023703}">
                      <ahyp:hlinkClr xmlns:ahyp="http://schemas.microsoft.com/office/drawing/2018/hyperlinkcolor" val="tx"/>
                    </a:ext>
                  </a:extLst>
                </a:hlinkClick>
              </a:rPr>
              <a:t> </a:t>
            </a:r>
            <a:r>
              <a:rPr lang="pt-BR" dirty="0" err="1">
                <a:hlinkClick r:id="rId8">
                  <a:extLst>
                    <a:ext uri="{A12FA001-AC4F-418D-AE19-62706E023703}">
                      <ahyp:hlinkClr xmlns:ahyp="http://schemas.microsoft.com/office/drawing/2018/hyperlinkcolor" val="tx"/>
                    </a:ext>
                  </a:extLst>
                </a:hlinkClick>
              </a:rPr>
              <a:t>Intelligence</a:t>
            </a:r>
            <a:endParaRPr lang="pt-BR" dirty="0"/>
          </a:p>
        </p:txBody>
      </p:sp>
    </p:spTree>
    <p:extLst>
      <p:ext uri="{BB962C8B-B14F-4D97-AF65-F5344CB8AC3E}">
        <p14:creationId xmlns:p14="http://schemas.microsoft.com/office/powerpoint/2010/main" val="4077461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16"/>
          <p:cNvSpPr txBox="1">
            <a:spLocks noGrp="1"/>
          </p:cNvSpPr>
          <p:nvPr>
            <p:ph type="title"/>
          </p:nvPr>
        </p:nvSpPr>
        <p:spPr>
          <a:xfrm>
            <a:off x="408175" y="144350"/>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dk1"/>
                </a:solidFill>
              </a:rPr>
              <a:t>Uma ciência cognitiva</a:t>
            </a:r>
            <a:endParaRPr sz="2400" dirty="0">
              <a:solidFill>
                <a:schemeClr val="dk1"/>
              </a:solidFill>
            </a:endParaRPr>
          </a:p>
        </p:txBody>
      </p:sp>
      <p:sp>
        <p:nvSpPr>
          <p:cNvPr id="486" name="Google Shape;486;p1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8" name="Imagem 7" descr="A imagem apresenta uma representação visual dos campos interdisciplinares que contribuem para o estudo da mente e da inteligência. No centro, há um poliedro com várias linhas internas conectando seus vértices, sugerindo a interconexão entre os diferentes campos de estudo ao redor dele.&#10;&#10;Ao redor do poliedro, há seis áreas do conhecimento, cada uma identificada com um ícone e um rótulo em uma faixa verde:&#10;&#10;    Psicologia, simbolizada pela letra grega psi (Ψ), representando o estudo do comportamento e dos processos mentais.&#10;    Inteligência Artificial, representada por um ícone de um robô, indicando o desenvolvimento de sistemas que simulem processos cognitivos.&#10;    Neurociência, simbolizada por um cérebro, representando o estudo biológico do sistema nervoso e suas relações com a mente.&#10;    Filosofia, com o símbolo da letra grega phi (Φ), que reflete a exploração teórica da natureza da mente e do conhecimento.&#10;    Linguística, representada por uma estrutura de árvore de análise sintática, que representa o estudo da linguagem e sua relação com o pensamento.&#10;    Antropologia, simbolizada por ícones de uma mulher e um homem, refletindo o estudo das culturas e sociedades humanas e suas influências no comportamento.&#10;&#10;Essa imagem enfatiza como essas disciplinas se interrelacionam para contribuir com o entendimento complexo da mente humana e da inteligência.">
            <a:extLst>
              <a:ext uri="{FF2B5EF4-FFF2-40B4-BE49-F238E27FC236}">
                <a16:creationId xmlns:a16="http://schemas.microsoft.com/office/drawing/2014/main" id="{0D1A2DCC-4AAB-FC1D-F49D-CEA44BB288F1}"/>
              </a:ext>
            </a:extLst>
          </p:cNvPr>
          <p:cNvPicPr>
            <a:picLocks noChangeAspect="1"/>
          </p:cNvPicPr>
          <p:nvPr/>
        </p:nvPicPr>
        <p:blipFill>
          <a:blip r:embed="rId3"/>
          <a:stretch>
            <a:fillRect/>
          </a:stretch>
        </p:blipFill>
        <p:spPr>
          <a:xfrm>
            <a:off x="2017389" y="899278"/>
            <a:ext cx="5109222" cy="3344944"/>
          </a:xfrm>
          <a:prstGeom prst="rect">
            <a:avLst/>
          </a:prstGeom>
        </p:spPr>
      </p:pic>
      <p:sp>
        <p:nvSpPr>
          <p:cNvPr id="11" name="CaixaDeTexto 10">
            <a:extLst>
              <a:ext uri="{FF2B5EF4-FFF2-40B4-BE49-F238E27FC236}">
                <a16:creationId xmlns:a16="http://schemas.microsoft.com/office/drawing/2014/main" id="{06778676-EA11-DEC9-DBEC-C40C2A7FBF72}"/>
              </a:ext>
            </a:extLst>
          </p:cNvPr>
          <p:cNvSpPr txBox="1"/>
          <p:nvPr/>
        </p:nvSpPr>
        <p:spPr>
          <a:xfrm>
            <a:off x="78760" y="4615568"/>
            <a:ext cx="2611730" cy="369332"/>
          </a:xfrm>
          <a:prstGeom prst="rect">
            <a:avLst/>
          </a:prstGeom>
          <a:noFill/>
        </p:spPr>
        <p:txBody>
          <a:bodyPr wrap="square" rtlCol="0">
            <a:spAutoFit/>
          </a:bodyPr>
          <a:lstStyle/>
          <a:p>
            <a:r>
              <a:rPr lang="pt-BR" sz="900" dirty="0"/>
              <a:t>FERREIRA, M.; LOPES, M. Linguística Computacional. 1. ed. Contexto, 2020.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3" name="Google Shape;493;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494" name="Google Shape;494;p17" descr="Imagem apresenta o corretor ortográfico de um aplicativo de troca de mensagens (Telegram). Na imagem, uma das palavras foi digitada errada, então o corretor a está marcando e sugerindo a correção."/>
          <p:cNvPicPr preferRelativeResize="0"/>
          <p:nvPr/>
        </p:nvPicPr>
        <p:blipFill rotWithShape="1">
          <a:blip r:embed="rId3">
            <a:alphaModFix/>
          </a:blip>
          <a:srcRect l="49112" r="2805" b="2673"/>
          <a:stretch/>
        </p:blipFill>
        <p:spPr>
          <a:xfrm>
            <a:off x="176594" y="1196213"/>
            <a:ext cx="1640971" cy="3156958"/>
          </a:xfrm>
          <a:prstGeom prst="rect">
            <a:avLst/>
          </a:prstGeom>
          <a:noFill/>
          <a:ln>
            <a:solidFill>
              <a:schemeClr val="tx1"/>
            </a:solidFill>
          </a:ln>
        </p:spPr>
      </p:pic>
      <p:pic>
        <p:nvPicPr>
          <p:cNvPr id="3" name="Google Shape;510;p19" descr="A imagem apresenta a tela do Google Tradutor.">
            <a:extLst>
              <a:ext uri="{FF2B5EF4-FFF2-40B4-BE49-F238E27FC236}">
                <a16:creationId xmlns:a16="http://schemas.microsoft.com/office/drawing/2014/main" id="{FAE0729F-C1D4-A4CD-A30A-5C86339432F0}"/>
              </a:ext>
            </a:extLst>
          </p:cNvPr>
          <p:cNvPicPr preferRelativeResize="0"/>
          <p:nvPr/>
        </p:nvPicPr>
        <p:blipFill>
          <a:blip r:embed="rId4">
            <a:alphaModFix/>
          </a:blip>
          <a:stretch>
            <a:fillRect/>
          </a:stretch>
        </p:blipFill>
        <p:spPr>
          <a:xfrm>
            <a:off x="1969482" y="200809"/>
            <a:ext cx="3517797" cy="2450327"/>
          </a:xfrm>
          <a:prstGeom prst="rect">
            <a:avLst/>
          </a:prstGeom>
          <a:noFill/>
          <a:ln>
            <a:solidFill>
              <a:schemeClr val="tx1"/>
            </a:solidFill>
          </a:ln>
        </p:spPr>
      </p:pic>
      <p:sp>
        <p:nvSpPr>
          <p:cNvPr id="7" name="Google Shape;523;p21">
            <a:extLst>
              <a:ext uri="{FF2B5EF4-FFF2-40B4-BE49-F238E27FC236}">
                <a16:creationId xmlns:a16="http://schemas.microsoft.com/office/drawing/2014/main" id="{6CAF5DA5-EA16-83A8-D84D-735A88623BD4}"/>
              </a:ext>
            </a:extLst>
          </p:cNvPr>
          <p:cNvSpPr txBox="1">
            <a:spLocks/>
          </p:cNvSpPr>
          <p:nvPr/>
        </p:nvSpPr>
        <p:spPr>
          <a:xfrm>
            <a:off x="408175" y="144350"/>
            <a:ext cx="6996600" cy="715800"/>
          </a:xfrm>
          <a:prstGeom prst="rect">
            <a:avLst/>
          </a:prstGeom>
        </p:spPr>
        <p:txBody>
          <a:bodyPr spcFirstLastPara="1" vert="horz" wrap="square" lIns="91425" tIns="91425" rIns="91425" bIns="91425" rtlCol="0" anchor="ctr" anchorCtr="0">
            <a:noAutofit/>
          </a:bodyPr>
          <a:lstStyle>
            <a:lvl1pPr lvl="0" algn="l" defTabSz="685800" rtl="0" eaLnBrk="1" latinLnBrk="0" hangingPunct="1">
              <a:lnSpc>
                <a:spcPct val="90000"/>
              </a:lnSpc>
              <a:spcBef>
                <a:spcPts val="0"/>
              </a:spcBef>
              <a:spcAft>
                <a:spcPts val="0"/>
              </a:spcAft>
              <a:buSzPts val="2000"/>
              <a:buNone/>
              <a:defRPr sz="3300" kern="1200">
                <a:solidFill>
                  <a:schemeClr val="tx1"/>
                </a:solidFill>
                <a:latin typeface="+mj-lt"/>
                <a:ea typeface="+mj-ea"/>
                <a:cs typeface="+mj-cs"/>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pt-BR" sz="2400" dirty="0">
                <a:solidFill>
                  <a:schemeClr val="dk1"/>
                </a:solidFill>
              </a:rPr>
              <a:t>Aplicações</a:t>
            </a:r>
          </a:p>
        </p:txBody>
      </p:sp>
      <p:pic>
        <p:nvPicPr>
          <p:cNvPr id="527" name="Google Shape;527;p21" descr="A imagem mostra um dispositivo Amazon Echo Dot, um assistente virtual controlado por voz, posicionado sobre uma pilha de livros, com um cabo conectado a ele. O dispositivo é preto, de formato circular, com uma luz azul ao redor da borda superior, indicando que está ativo e pronto para receber comandos de voz. Abaixo da imagem, aparece uma fala simulada do usuário, escrita dentro de uma caixa de diálogo: &quot;Alexa, quando é a minha próxima reunião?&quot; Essa cena exemplifica o uso da assistente virtual Alexa para gerenciar compromissos e organizar a agenda, destacando a interação entre humanos e dispositivos de inteligência artificial no cotidiano."/>
          <p:cNvPicPr preferRelativeResize="0"/>
          <p:nvPr/>
        </p:nvPicPr>
        <p:blipFill>
          <a:blip r:embed="rId5">
            <a:alphaModFix/>
          </a:blip>
          <a:stretch>
            <a:fillRect/>
          </a:stretch>
        </p:blipFill>
        <p:spPr>
          <a:xfrm>
            <a:off x="5637467" y="1038655"/>
            <a:ext cx="3468008" cy="2596750"/>
          </a:xfrm>
          <a:prstGeom prst="rect">
            <a:avLst/>
          </a:prstGeom>
          <a:noFill/>
          <a:ln>
            <a:solidFill>
              <a:schemeClr val="tx1"/>
            </a:solidFill>
          </a:ln>
        </p:spPr>
      </p:pic>
      <p:pic>
        <p:nvPicPr>
          <p:cNvPr id="526" name="Google Shape;526;p21" descr="A imagem mostra uma pessoa segurando um smartphone que exibe uma conversa com um assistente virtual bancário, chamado &quot;Assistente Virtual Bráuli.&quot; A interface de chat está aberta, com mensagens trocadas entre o usuário e o assistente. O assistente virtual inicia a conversa dizendo: &quot;Olá, Antônio! Sou o Assistente Virtual Bráuli e estou aqui para facilitar a sua vida financeira. O que você está precisando?&quot; Em resposta, o usuário digita: &quot;Eu preciso fazer um DOC para o meu amigo.&quot;&#10;&#10;O assistente responde com uma mensagem informativa: &quot;Posso ajudar você com isso! Para realizar uma transferência, toque no link abaixo e insira os dados do destinatário.&quot; Em seguida, há um link destacado em azul que diz &quot;fazer transferência.&quot;&#10;&#10;Essa imagem ilustra a interação entre o usuário e o assistente virtual para realizar operações bancárias de maneira prática e automatizada, enfatizando o uso de inteligência artificial para simplificar serviços financeiros."/>
          <p:cNvPicPr preferRelativeResize="0"/>
          <p:nvPr/>
        </p:nvPicPr>
        <p:blipFill>
          <a:blip r:embed="rId6">
            <a:alphaModFix/>
          </a:blip>
          <a:stretch>
            <a:fillRect/>
          </a:stretch>
        </p:blipFill>
        <p:spPr>
          <a:xfrm>
            <a:off x="2327399" y="2868209"/>
            <a:ext cx="3158151" cy="2094600"/>
          </a:xfrm>
          <a:prstGeom prst="rect">
            <a:avLst/>
          </a:prstGeom>
          <a:noFill/>
          <a:ln>
            <a:solidFill>
              <a:schemeClr val="tx1"/>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22"/>
          <p:cNvSpPr txBox="1">
            <a:spLocks noGrp="1"/>
          </p:cNvSpPr>
          <p:nvPr>
            <p:ph type="title"/>
          </p:nvPr>
        </p:nvSpPr>
        <p:spPr>
          <a:xfrm>
            <a:off x="408175" y="144350"/>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rPr>
              <a:t>Aplicações</a:t>
            </a:r>
            <a:endParaRPr sz="2400">
              <a:solidFill>
                <a:schemeClr val="dk1"/>
              </a:solidFill>
            </a:endParaRPr>
          </a:p>
        </p:txBody>
      </p:sp>
      <p:sp>
        <p:nvSpPr>
          <p:cNvPr id="533" name="Google Shape;533;p22"/>
          <p:cNvSpPr txBox="1">
            <a:spLocks noGrp="1"/>
          </p:cNvSpPr>
          <p:nvPr>
            <p:ph type="body" idx="1"/>
          </p:nvPr>
        </p:nvSpPr>
        <p:spPr>
          <a:xfrm>
            <a:off x="408175" y="723425"/>
            <a:ext cx="7636150" cy="322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SzPts val="2000"/>
              <a:buNone/>
            </a:pPr>
            <a:r>
              <a:rPr lang="en" dirty="0"/>
              <a:t>ChatGPT</a:t>
            </a:r>
            <a:endParaRPr dirty="0"/>
          </a:p>
          <a:p>
            <a:pPr marL="457200" lvl="0" indent="0" algn="l" rtl="0">
              <a:spcBef>
                <a:spcPts val="600"/>
              </a:spcBef>
              <a:spcAft>
                <a:spcPts val="0"/>
              </a:spcAft>
              <a:buNone/>
            </a:pPr>
            <a:endParaRPr dirty="0"/>
          </a:p>
          <a:p>
            <a:pPr marL="457200" lvl="0" indent="0" algn="l" rtl="0">
              <a:spcBef>
                <a:spcPts val="600"/>
              </a:spcBef>
              <a:spcAft>
                <a:spcPts val="0"/>
              </a:spcAft>
              <a:buNone/>
            </a:pPr>
            <a:endParaRPr dirty="0"/>
          </a:p>
        </p:txBody>
      </p:sp>
      <p:sp>
        <p:nvSpPr>
          <p:cNvPr id="534" name="Google Shape;534;p2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535" name="Google Shape;535;p22" descr="A imagem é uma captura de tela de um artigo publicado pela MIT Technology Review, com o título: &quot;Por que a GPT-3 é o melhor e o pior da IA atualmente.&quot; Logo abaixo do título, há um subtítulo que diz: &quot;A linguagem de Inteligência Artificial da OpenAI impressionou o público com seu aparente domínio do inglês — mas será tudo uma ilusão?&quot;&#10;&#10;No canto superior esquerdo, há uma etiqueta roxa com a inscrição &quot;INTELIGÊNCIA ARTIFICIAL,&quot; indicando o tema do artigo. Abaixo do subtítulo, consta a autoria e a data de publicação: &quot;by MIT Technology Review,&quot; com a data &quot;Abril 1, 2021.&quot;&#10;&#10;O artigo parece discutir as capacidades e limitações do modelo GPT-3, um avançado sistema de linguagem criado pela OpenAI, explorando o impacto e as possíveis falhas dessa tecnologia na IA atual."/>
          <p:cNvPicPr preferRelativeResize="0"/>
          <p:nvPr/>
        </p:nvPicPr>
        <p:blipFill>
          <a:blip r:embed="rId3">
            <a:alphaModFix/>
          </a:blip>
          <a:stretch>
            <a:fillRect/>
          </a:stretch>
        </p:blipFill>
        <p:spPr>
          <a:xfrm>
            <a:off x="4597524" y="1244128"/>
            <a:ext cx="4138301" cy="2958025"/>
          </a:xfrm>
          <a:prstGeom prst="rect">
            <a:avLst/>
          </a:prstGeom>
          <a:noFill/>
          <a:ln>
            <a:noFill/>
          </a:ln>
        </p:spPr>
      </p:pic>
      <p:sp>
        <p:nvSpPr>
          <p:cNvPr id="537" name="Google Shape;537;p22"/>
          <p:cNvSpPr txBox="1"/>
          <p:nvPr/>
        </p:nvSpPr>
        <p:spPr>
          <a:xfrm>
            <a:off x="4597524" y="4173775"/>
            <a:ext cx="3420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dirty="0">
                <a:solidFill>
                  <a:schemeClr val="hlink"/>
                </a:solidFill>
                <a:latin typeface="Source Sans Pro"/>
                <a:ea typeface="Source Sans Pro"/>
                <a:cs typeface="Source Sans Pro"/>
                <a:sym typeface="Source Sans Pro"/>
                <a:hlinkClick r:id="rId4"/>
              </a:rPr>
              <a:t>https://mittechreview.com.br/por-que-a-gpt-3-e-o-melhor-e-o-pior-da-ia-atualmente/</a:t>
            </a:r>
            <a:endParaRPr sz="1000" dirty="0">
              <a:latin typeface="Source Sans Pro"/>
              <a:ea typeface="Source Sans Pro"/>
              <a:cs typeface="Source Sans Pro"/>
              <a:sym typeface="Source Sans Pro"/>
            </a:endParaRPr>
          </a:p>
        </p:txBody>
      </p:sp>
      <p:pic>
        <p:nvPicPr>
          <p:cNvPr id="3" name="Imagem 2" descr="Logotipo do ChatGPT.">
            <a:extLst>
              <a:ext uri="{FF2B5EF4-FFF2-40B4-BE49-F238E27FC236}">
                <a16:creationId xmlns:a16="http://schemas.microsoft.com/office/drawing/2014/main" id="{B052EB09-9F43-4920-1A6C-1CE736C1566C}"/>
              </a:ext>
            </a:extLst>
          </p:cNvPr>
          <p:cNvPicPr>
            <a:picLocks noChangeAspect="1"/>
          </p:cNvPicPr>
          <p:nvPr/>
        </p:nvPicPr>
        <p:blipFill>
          <a:blip r:embed="rId5"/>
          <a:stretch>
            <a:fillRect/>
          </a:stretch>
        </p:blipFill>
        <p:spPr>
          <a:xfrm>
            <a:off x="682675" y="1691458"/>
            <a:ext cx="3275186" cy="20633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22"/>
          <p:cNvSpPr txBox="1">
            <a:spLocks noGrp="1"/>
          </p:cNvSpPr>
          <p:nvPr>
            <p:ph type="title"/>
          </p:nvPr>
        </p:nvSpPr>
        <p:spPr>
          <a:xfrm>
            <a:off x="408175" y="144350"/>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rPr>
              <a:t>Aplicações</a:t>
            </a:r>
            <a:endParaRPr sz="2400">
              <a:solidFill>
                <a:schemeClr val="dk1"/>
              </a:solidFill>
            </a:endParaRPr>
          </a:p>
        </p:txBody>
      </p:sp>
      <p:sp>
        <p:nvSpPr>
          <p:cNvPr id="534" name="Google Shape;534;p2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537" name="Google Shape;537;p22"/>
          <p:cNvSpPr txBox="1"/>
          <p:nvPr/>
        </p:nvSpPr>
        <p:spPr>
          <a:xfrm>
            <a:off x="5732572" y="4331344"/>
            <a:ext cx="34203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u="sng" dirty="0">
                <a:solidFill>
                  <a:schemeClr val="hlink"/>
                </a:solidFill>
                <a:latin typeface="Source Sans Pro"/>
                <a:ea typeface="Source Sans Pro"/>
                <a:cs typeface="Source Sans Pro"/>
                <a:sym typeface="Source Sans Pro"/>
              </a:rPr>
              <a:t>https://mittechreview.com.br/ia-e-chatgpt-sao-criacoes-inevitaveis-do-nosso-tempo-assim-como-os-beneficios-da-sua-democratizacao/</a:t>
            </a:r>
            <a:endParaRPr sz="1000" dirty="0">
              <a:latin typeface="Source Sans Pro"/>
              <a:ea typeface="Source Sans Pro"/>
              <a:cs typeface="Source Sans Pro"/>
              <a:sym typeface="Source Sans Pro"/>
            </a:endParaRPr>
          </a:p>
        </p:txBody>
      </p:sp>
      <p:pic>
        <p:nvPicPr>
          <p:cNvPr id="4" name="Imagem 3" descr="A imagem é uma captura de tela de um artigo com o título: &quot;IA e ChatGPT são criações inevitáveis do nosso tempo, assim como os benefícios da sua democratização.&quot; Abaixo do título, há um parágrafo introdutório que diz: &quot;Notícias sobre IA e chats costumam acender discussões sobre o futuro do emprego, assim como aconteceu diversas vezes na sociedade: da invenção da lâmpada elétrica à revolução industrial. IA é a revolução do nosso tempo, e seus benefícios para a sociedade podem ser muito maiores do que os riscos apontados por alarmistas.&quot;&#10;&#10;No canto superior esquerdo, uma etiqueta laranja identifica a categoria do artigo como &quot;HUMANOS E TECNOLOGIA.&quot; Abaixo do parágrafo, constam a autoria e a data de publicação: &quot;by Fernando Teixeira,&quot; com a data &quot;Junho 22, 2023.&quot;&#10;&#10;O artigo parece abordar a importância da inteligência artificial e de ferramentas como o ChatGPT, argumentando que elas são avanços inevitáveis e benéficos, com potencial para trazer grandes vantagens para a sociedade, apesar das preocupações e críticas.">
            <a:extLst>
              <a:ext uri="{FF2B5EF4-FFF2-40B4-BE49-F238E27FC236}">
                <a16:creationId xmlns:a16="http://schemas.microsoft.com/office/drawing/2014/main" id="{114BD6F4-3B2A-2D8A-BBF8-0A4F3519173C}"/>
              </a:ext>
            </a:extLst>
          </p:cNvPr>
          <p:cNvPicPr>
            <a:picLocks noChangeAspect="1"/>
          </p:cNvPicPr>
          <p:nvPr/>
        </p:nvPicPr>
        <p:blipFill>
          <a:blip r:embed="rId3"/>
          <a:stretch>
            <a:fillRect/>
          </a:stretch>
        </p:blipFill>
        <p:spPr>
          <a:xfrm>
            <a:off x="60697" y="860150"/>
            <a:ext cx="3217273" cy="3272743"/>
          </a:xfrm>
          <a:prstGeom prst="rect">
            <a:avLst/>
          </a:prstGeom>
        </p:spPr>
      </p:pic>
      <p:pic>
        <p:nvPicPr>
          <p:cNvPr id="6" name="Imagem 5" descr="&quot;Sabendo que a IA e suas formas generativas são a inevitável revolução do nosso tempo, precisamos focar em como extrair valor, incluir pessoas, criar profissões e, assim, beneficiar a sociedade. O mundo está cheio de problemas para resolver e não faltarão algoritmos para ajudar.&quot;">
            <a:extLst>
              <a:ext uri="{FF2B5EF4-FFF2-40B4-BE49-F238E27FC236}">
                <a16:creationId xmlns:a16="http://schemas.microsoft.com/office/drawing/2014/main" id="{704B5EF1-5AA4-23BA-FE78-70976C325348}"/>
              </a:ext>
            </a:extLst>
          </p:cNvPr>
          <p:cNvPicPr>
            <a:picLocks noChangeAspect="1"/>
          </p:cNvPicPr>
          <p:nvPr/>
        </p:nvPicPr>
        <p:blipFill>
          <a:blip r:embed="rId4">
            <a:duotone>
              <a:prstClr val="black"/>
              <a:schemeClr val="accent6">
                <a:tint val="45000"/>
                <a:satMod val="400000"/>
              </a:schemeClr>
            </a:duotone>
          </a:blip>
          <a:stretch>
            <a:fillRect/>
          </a:stretch>
        </p:blipFill>
        <p:spPr>
          <a:xfrm>
            <a:off x="3363241" y="2006889"/>
            <a:ext cx="5726516" cy="1054655"/>
          </a:xfrm>
          <a:prstGeom prst="rect">
            <a:avLst/>
          </a:prstGeom>
        </p:spPr>
      </p:pic>
    </p:spTree>
    <p:extLst>
      <p:ext uri="{BB962C8B-B14F-4D97-AF65-F5344CB8AC3E}">
        <p14:creationId xmlns:p14="http://schemas.microsoft.com/office/powerpoint/2010/main" val="996670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32"/>
          <p:cNvSpPr txBox="1">
            <a:spLocks noGrp="1"/>
          </p:cNvSpPr>
          <p:nvPr>
            <p:ph type="title"/>
          </p:nvPr>
        </p:nvSpPr>
        <p:spPr>
          <a:xfrm>
            <a:off x="408175" y="144350"/>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rPr>
              <a:t>Fases de um projeto de PLN</a:t>
            </a:r>
            <a:endParaRPr sz="2400">
              <a:solidFill>
                <a:schemeClr val="dk1"/>
              </a:solidFill>
            </a:endParaRPr>
          </a:p>
        </p:txBody>
      </p:sp>
      <p:sp>
        <p:nvSpPr>
          <p:cNvPr id="612" name="Google Shape;612;p3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613" name="Google Shape;613;p32" descr="A imagem apresenta um fluxograma com seis etapas principais do processo de desenvolvimento de um projeto PLN, com cada etapa em um retângulo azul e setas indicando a sequência. As etapas são:&#10;&#10;    Coleta de dados – A primeira etapa, onde dados relevantes são reunidos.&#10;    Pré-processamento de dados – Os dados coletados são limpos e preparados para análise.&#10;    Extração de atributos – Características importantes dos dados são identificadas e selecionadas para o modelo.&#10;    Desenvolvimento do modelo – O modelo de IA ou aprendizado de máquina é construído com base nos dados processados e atributos extraídos.&#10;    Avaliação do modelo – O desempenho do modelo é testado e avaliado para verificar sua precisão e eficácia.&#10;    Implantação do modelo – Após a avaliação, o modelo é implementado para uso em aplicações reais.&#10;&#10;Este fluxograma representa o ciclo de vida de desenvolvimento de um modelo, ilustrando o fluxo sequencial desde a coleta de dados até a implantação."/>
          <p:cNvPicPr preferRelativeResize="0"/>
          <p:nvPr/>
        </p:nvPicPr>
        <p:blipFill>
          <a:blip r:embed="rId3">
            <a:alphaModFix/>
          </a:blip>
          <a:stretch>
            <a:fillRect/>
          </a:stretch>
        </p:blipFill>
        <p:spPr>
          <a:xfrm>
            <a:off x="860076" y="1035212"/>
            <a:ext cx="7423851" cy="3073075"/>
          </a:xfrm>
          <a:prstGeom prst="rect">
            <a:avLst/>
          </a:prstGeom>
          <a:noFill/>
          <a:ln>
            <a:noFill/>
          </a:ln>
        </p:spPr>
      </p:pic>
    </p:spTree>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A708651-F493-4C1F-A55D-F9AF8EAEF93A}">
  <we:reference id="wa104038830" version="1.0.0.3" store="pt-BR" storeType="OMEX"/>
  <we:alternateReferences>
    <we:reference id="WA104038830" version="1.0.0.3" store="WA104038830"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435</TotalTime>
  <Words>728</Words>
  <Application>Microsoft Office PowerPoint</Application>
  <PresentationFormat>Apresentação na tela (16:9)</PresentationFormat>
  <Paragraphs>192</Paragraphs>
  <Slides>22</Slides>
  <Notes>22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22</vt:i4>
      </vt:variant>
    </vt:vector>
  </HeadingPairs>
  <TitlesOfParts>
    <vt:vector size="27" baseType="lpstr">
      <vt:lpstr>Calibri Light</vt:lpstr>
      <vt:lpstr>Source Sans Pro</vt:lpstr>
      <vt:lpstr>Arial</vt:lpstr>
      <vt:lpstr>Calibri</vt:lpstr>
      <vt:lpstr>Tema do Office</vt:lpstr>
      <vt:lpstr>Flávio Belizário da Silva Mota Isabela Neves Drummond</vt:lpstr>
      <vt:lpstr>O que é a linguagem natural?</vt:lpstr>
      <vt:lpstr>Processamento de Linguagem Natural (PLN)</vt:lpstr>
      <vt:lpstr>O teste de Turing</vt:lpstr>
      <vt:lpstr>Uma ciência cognitiva</vt:lpstr>
      <vt:lpstr>Apresentação do PowerPoint</vt:lpstr>
      <vt:lpstr>Aplicações</vt:lpstr>
      <vt:lpstr>Aplicações</vt:lpstr>
      <vt:lpstr>Fases de um projeto de PLN</vt:lpstr>
      <vt:lpstr>Prática - Google Colab</vt:lpstr>
      <vt:lpstr>Extração de características</vt:lpstr>
      <vt:lpstr>Apresentação do PowerPoint</vt:lpstr>
      <vt:lpstr>Extração de características</vt:lpstr>
      <vt:lpstr>Extração de características</vt:lpstr>
      <vt:lpstr>Extração de características</vt:lpstr>
      <vt:lpstr>Extração de características</vt:lpstr>
      <vt:lpstr>E os LLMs (Large Language Models)?</vt:lpstr>
      <vt:lpstr>E os LLMs (Large Language Models)?</vt:lpstr>
      <vt:lpstr>E os LLMs (Large Language Models)?</vt:lpstr>
      <vt:lpstr>E os LLMs (Large Language Models)?</vt:lpstr>
      <vt:lpstr>E os LLMs (Large Language Models)?</vt:lpstr>
      <vt:lpstr>Indicações e Referências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SIN260 - SISTEMAS INTELIGENTES Isabela Neves Drummond Flávio Belizário da Silva Mota</dc:title>
  <cp:lastModifiedBy>Flávio Mota</cp:lastModifiedBy>
  <cp:revision>58</cp:revision>
  <dcterms:modified xsi:type="dcterms:W3CDTF">2024-11-12T01:34:24Z</dcterms:modified>
</cp:coreProperties>
</file>